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24"/>
  </p:notesMasterIdLst>
  <p:sldIdLst>
    <p:sldId id="256" r:id="rId5"/>
    <p:sldId id="257" r:id="rId6"/>
    <p:sldId id="258" r:id="rId7"/>
    <p:sldId id="288" r:id="rId8"/>
    <p:sldId id="299" r:id="rId9"/>
    <p:sldId id="300" r:id="rId10"/>
    <p:sldId id="295" r:id="rId11"/>
    <p:sldId id="298" r:id="rId12"/>
    <p:sldId id="302" r:id="rId13"/>
    <p:sldId id="293" r:id="rId14"/>
    <p:sldId id="304" r:id="rId15"/>
    <p:sldId id="289" r:id="rId16"/>
    <p:sldId id="290" r:id="rId17"/>
    <p:sldId id="286" r:id="rId18"/>
    <p:sldId id="291" r:id="rId19"/>
    <p:sldId id="285" r:id="rId20"/>
    <p:sldId id="262" r:id="rId21"/>
    <p:sldId id="303" r:id="rId22"/>
    <p:sldId id="264"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ie" initials="J" lastIdx="3" clrIdx="0">
    <p:extLst>
      <p:ext uri="{19B8F6BF-5375-455C-9EA6-DF929625EA0E}">
        <p15:presenceInfo xmlns:p15="http://schemas.microsoft.com/office/powerpoint/2012/main" userId="S::Jolie.Usry@ey.com::55e557c2-f6b1-4e59-825d-8010fea83c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D027B-2C76-4BD9-98BF-F4621A9C5FB3}" v="1312" dt="2021-10-29T18:02:21.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88954" autoAdjust="0"/>
  </p:normalViewPr>
  <p:slideViewPr>
    <p:cSldViewPr snapToGrid="0">
      <p:cViewPr varScale="1">
        <p:scale>
          <a:sx n="99" d="100"/>
          <a:sy n="99" d="100"/>
        </p:scale>
        <p:origin x="195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576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3T11:35:21.502" idx="3">
    <p:pos x="3747" y="1217"/>
    <p:text>will you please increase font a little bit? it is a little bit smaller than the other slides.</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FE78F-059B-46AE-AC96-713E8C6C8D4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F21960C-B950-4FA8-BD87-2316AA3E55D7}">
      <dgm:prSet phldrT="[Text]"/>
      <dgm:spPr/>
      <dgm:t>
        <a:bodyPr/>
        <a:lstStyle/>
        <a:p>
          <a:r>
            <a:rPr lang="en-US" dirty="0"/>
            <a:t>Consortium Board</a:t>
          </a:r>
        </a:p>
      </dgm:t>
    </dgm:pt>
    <dgm:pt modelId="{A9A1DDF8-EBF6-4547-9EE0-9162FD63D02F}" type="parTrans" cxnId="{DE3C6D1F-396D-4BF5-9F05-1F8B2DC0E91A}">
      <dgm:prSet/>
      <dgm:spPr/>
      <dgm:t>
        <a:bodyPr/>
        <a:lstStyle/>
        <a:p>
          <a:endParaRPr lang="en-US"/>
        </a:p>
      </dgm:t>
    </dgm:pt>
    <dgm:pt modelId="{77FB55DF-365B-4D63-B882-31539D12C8AA}" type="sibTrans" cxnId="{DE3C6D1F-396D-4BF5-9F05-1F8B2DC0E91A}">
      <dgm:prSet/>
      <dgm:spPr/>
      <dgm:t>
        <a:bodyPr/>
        <a:lstStyle/>
        <a:p>
          <a:endParaRPr lang="en-US"/>
        </a:p>
      </dgm:t>
    </dgm:pt>
    <dgm:pt modelId="{D04E5D4E-424E-4EF3-8A8B-9CD347E68E63}">
      <dgm:prSet phldrT="[Text]"/>
      <dgm:spPr/>
      <dgm:t>
        <a:bodyPr/>
        <a:lstStyle/>
        <a:p>
          <a:r>
            <a:rPr lang="en-US" dirty="0"/>
            <a:t>Seaside</a:t>
          </a:r>
        </a:p>
        <a:p>
          <a:r>
            <a:rPr lang="en-US" dirty="0"/>
            <a:t> Beach</a:t>
          </a:r>
        </a:p>
      </dgm:t>
    </dgm:pt>
    <dgm:pt modelId="{185BC903-E625-44D0-92CD-09AB71DEF62A}" type="parTrans" cxnId="{936C1A99-AA62-4AB0-A905-F8D1CA33FCBC}">
      <dgm:prSet/>
      <dgm:spPr/>
      <dgm:t>
        <a:bodyPr/>
        <a:lstStyle/>
        <a:p>
          <a:endParaRPr lang="en-US"/>
        </a:p>
      </dgm:t>
    </dgm:pt>
    <dgm:pt modelId="{39D77131-6710-47B0-964D-28E71A91A80D}" type="sibTrans" cxnId="{936C1A99-AA62-4AB0-A905-F8D1CA33FCBC}">
      <dgm:prSet/>
      <dgm:spPr/>
      <dgm:t>
        <a:bodyPr/>
        <a:lstStyle/>
        <a:p>
          <a:endParaRPr lang="en-US"/>
        </a:p>
      </dgm:t>
    </dgm:pt>
    <dgm:pt modelId="{C4AB3ED9-7042-4B8B-822D-2731FDC0E638}">
      <dgm:prSet phldrT="[Text]"/>
      <dgm:spPr/>
      <dgm:t>
        <a:bodyPr/>
        <a:lstStyle/>
        <a:p>
          <a:r>
            <a:rPr lang="en-US" dirty="0"/>
            <a:t>Seaside</a:t>
          </a:r>
        </a:p>
        <a:p>
          <a:r>
            <a:rPr lang="en-US" dirty="0"/>
            <a:t>San Jose	</a:t>
          </a:r>
        </a:p>
      </dgm:t>
    </dgm:pt>
    <dgm:pt modelId="{E1DB5B25-591B-4EA5-957A-5A0BFA067DB6}" type="parTrans" cxnId="{F5F179F4-DB3F-4A16-807E-8C7814C97745}">
      <dgm:prSet/>
      <dgm:spPr/>
      <dgm:t>
        <a:bodyPr/>
        <a:lstStyle/>
        <a:p>
          <a:endParaRPr lang="en-US"/>
        </a:p>
      </dgm:t>
    </dgm:pt>
    <dgm:pt modelId="{CF637E4C-043E-41E1-A2B4-3ECE08E0486D}" type="sibTrans" cxnId="{F5F179F4-DB3F-4A16-807E-8C7814C97745}">
      <dgm:prSet/>
      <dgm:spPr/>
      <dgm:t>
        <a:bodyPr/>
        <a:lstStyle/>
        <a:p>
          <a:endParaRPr lang="en-US"/>
        </a:p>
      </dgm:t>
    </dgm:pt>
    <dgm:pt modelId="{49C4CC1C-7B3E-4046-8DED-26D0FEEC0DC0}">
      <dgm:prSet phldrT="[Text]"/>
      <dgm:spPr/>
      <dgm:t>
        <a:bodyPr/>
        <a:lstStyle/>
        <a:p>
          <a:r>
            <a:rPr lang="en-US" dirty="0"/>
            <a:t>Sea Turtle</a:t>
          </a:r>
        </a:p>
        <a:p>
          <a:r>
            <a:rPr lang="en-US" dirty="0"/>
            <a:t>ELC</a:t>
          </a:r>
        </a:p>
      </dgm:t>
    </dgm:pt>
    <dgm:pt modelId="{6961F651-2D14-4448-ACF9-04EF55EE6D81}" type="parTrans" cxnId="{BADEAC0C-E009-4D94-BB0C-E6A04392C125}">
      <dgm:prSet/>
      <dgm:spPr/>
      <dgm:t>
        <a:bodyPr/>
        <a:lstStyle/>
        <a:p>
          <a:endParaRPr lang="en-US"/>
        </a:p>
      </dgm:t>
    </dgm:pt>
    <dgm:pt modelId="{B72463B8-708D-4810-994F-23AB451DF3E4}" type="sibTrans" cxnId="{BADEAC0C-E009-4D94-BB0C-E6A04392C125}">
      <dgm:prSet/>
      <dgm:spPr/>
      <dgm:t>
        <a:bodyPr/>
        <a:lstStyle/>
        <a:p>
          <a:endParaRPr lang="en-US"/>
        </a:p>
      </dgm:t>
    </dgm:pt>
    <dgm:pt modelId="{26DB6CD4-6415-4E35-8385-D347823595F9}">
      <dgm:prSet phldrT="[Text]"/>
      <dgm:spPr/>
      <dgm:t>
        <a:bodyPr/>
        <a:lstStyle/>
        <a:p>
          <a:r>
            <a:rPr lang="en-US" dirty="0"/>
            <a:t>Seaside </a:t>
          </a:r>
        </a:p>
        <a:p>
          <a:r>
            <a:rPr lang="en-US" dirty="0"/>
            <a:t>North</a:t>
          </a:r>
        </a:p>
      </dgm:t>
    </dgm:pt>
    <dgm:pt modelId="{D0372FE9-BCA1-473D-8C7D-D4C259EB8F75}" type="sibTrans" cxnId="{77837F3A-D360-4A18-8CA6-02202D771F07}">
      <dgm:prSet/>
      <dgm:spPr/>
      <dgm:t>
        <a:bodyPr/>
        <a:lstStyle/>
        <a:p>
          <a:endParaRPr lang="en-US"/>
        </a:p>
      </dgm:t>
    </dgm:pt>
    <dgm:pt modelId="{2738AEDA-D5EC-43D3-8435-DC99F8BEF7CA}" type="parTrans" cxnId="{77837F3A-D360-4A18-8CA6-02202D771F07}">
      <dgm:prSet/>
      <dgm:spPr/>
      <dgm:t>
        <a:bodyPr/>
        <a:lstStyle/>
        <a:p>
          <a:endParaRPr lang="en-US"/>
        </a:p>
      </dgm:t>
    </dgm:pt>
    <dgm:pt modelId="{1304E0C2-0AB3-4735-938A-5A8A1DD1A90E}" type="pres">
      <dgm:prSet presAssocID="{367FE78F-059B-46AE-AC96-713E8C6C8D4B}" presName="hierChild1" presStyleCnt="0">
        <dgm:presLayoutVars>
          <dgm:chPref val="1"/>
          <dgm:dir/>
          <dgm:animOne val="branch"/>
          <dgm:animLvl val="lvl"/>
          <dgm:resizeHandles/>
        </dgm:presLayoutVars>
      </dgm:prSet>
      <dgm:spPr/>
    </dgm:pt>
    <dgm:pt modelId="{729FED9C-68F2-4A88-AE63-A3B916282C6B}" type="pres">
      <dgm:prSet presAssocID="{8F21960C-B950-4FA8-BD87-2316AA3E55D7}" presName="hierRoot1" presStyleCnt="0"/>
      <dgm:spPr/>
    </dgm:pt>
    <dgm:pt modelId="{A4304417-E460-43D4-A279-46D32435DD63}" type="pres">
      <dgm:prSet presAssocID="{8F21960C-B950-4FA8-BD87-2316AA3E55D7}" presName="composite" presStyleCnt="0"/>
      <dgm:spPr/>
    </dgm:pt>
    <dgm:pt modelId="{FBB2EFD5-8220-4EE9-AA0D-C69FBEC6D435}" type="pres">
      <dgm:prSet presAssocID="{8F21960C-B950-4FA8-BD87-2316AA3E55D7}" presName="background" presStyleLbl="node0" presStyleIdx="0" presStyleCnt="1"/>
      <dgm:spPr/>
    </dgm:pt>
    <dgm:pt modelId="{804F4067-15AD-4123-BCB7-1CFE31821BEE}" type="pres">
      <dgm:prSet presAssocID="{8F21960C-B950-4FA8-BD87-2316AA3E55D7}" presName="text" presStyleLbl="fgAcc0" presStyleIdx="0" presStyleCnt="1" custLinFactNeighborX="-3763">
        <dgm:presLayoutVars>
          <dgm:chPref val="3"/>
        </dgm:presLayoutVars>
      </dgm:prSet>
      <dgm:spPr/>
    </dgm:pt>
    <dgm:pt modelId="{3B40CE12-DE86-451E-A744-2184FF8F4DD9}" type="pres">
      <dgm:prSet presAssocID="{8F21960C-B950-4FA8-BD87-2316AA3E55D7}" presName="hierChild2" presStyleCnt="0"/>
      <dgm:spPr/>
    </dgm:pt>
    <dgm:pt modelId="{0BDD9091-C06A-403F-B9C9-30A1F6EBAACC}" type="pres">
      <dgm:prSet presAssocID="{185BC903-E625-44D0-92CD-09AB71DEF62A}" presName="Name10" presStyleLbl="parChTrans1D2" presStyleIdx="0" presStyleCnt="4"/>
      <dgm:spPr/>
    </dgm:pt>
    <dgm:pt modelId="{E229D0EF-09D3-4139-9B89-A3C4D14F41CB}" type="pres">
      <dgm:prSet presAssocID="{D04E5D4E-424E-4EF3-8A8B-9CD347E68E63}" presName="hierRoot2" presStyleCnt="0"/>
      <dgm:spPr/>
    </dgm:pt>
    <dgm:pt modelId="{8F2EE010-253B-4076-AC6B-621320B5C839}" type="pres">
      <dgm:prSet presAssocID="{D04E5D4E-424E-4EF3-8A8B-9CD347E68E63}" presName="composite2" presStyleCnt="0"/>
      <dgm:spPr/>
    </dgm:pt>
    <dgm:pt modelId="{C395AAAB-F42B-4D35-825C-19B41931B0CF}" type="pres">
      <dgm:prSet presAssocID="{D04E5D4E-424E-4EF3-8A8B-9CD347E68E63}" presName="background2" presStyleLbl="node2" presStyleIdx="0" presStyleCnt="4"/>
      <dgm:spPr/>
    </dgm:pt>
    <dgm:pt modelId="{5BA8DCD0-CB64-4B82-8F1E-926E103DB7D5}" type="pres">
      <dgm:prSet presAssocID="{D04E5D4E-424E-4EF3-8A8B-9CD347E68E63}" presName="text2" presStyleLbl="fgAcc2" presStyleIdx="0" presStyleCnt="4">
        <dgm:presLayoutVars>
          <dgm:chPref val="3"/>
        </dgm:presLayoutVars>
      </dgm:prSet>
      <dgm:spPr/>
    </dgm:pt>
    <dgm:pt modelId="{9B8298B8-163E-4743-A1C2-7729669E4EEF}" type="pres">
      <dgm:prSet presAssocID="{D04E5D4E-424E-4EF3-8A8B-9CD347E68E63}" presName="hierChild3" presStyleCnt="0"/>
      <dgm:spPr/>
    </dgm:pt>
    <dgm:pt modelId="{4BFE1DCB-D784-4466-8159-98EDFD725DA9}" type="pres">
      <dgm:prSet presAssocID="{E1DB5B25-591B-4EA5-957A-5A0BFA067DB6}" presName="Name10" presStyleLbl="parChTrans1D2" presStyleIdx="1" presStyleCnt="4"/>
      <dgm:spPr/>
    </dgm:pt>
    <dgm:pt modelId="{95637215-5002-4300-8BAB-67D85D1288B3}" type="pres">
      <dgm:prSet presAssocID="{C4AB3ED9-7042-4B8B-822D-2731FDC0E638}" presName="hierRoot2" presStyleCnt="0"/>
      <dgm:spPr/>
    </dgm:pt>
    <dgm:pt modelId="{76ECF529-2BA8-4558-AE22-1B98894AB8A9}" type="pres">
      <dgm:prSet presAssocID="{C4AB3ED9-7042-4B8B-822D-2731FDC0E638}" presName="composite2" presStyleCnt="0"/>
      <dgm:spPr/>
    </dgm:pt>
    <dgm:pt modelId="{13233653-7B61-4C47-B5F3-C6C6DE93433E}" type="pres">
      <dgm:prSet presAssocID="{C4AB3ED9-7042-4B8B-822D-2731FDC0E638}" presName="background2" presStyleLbl="node2" presStyleIdx="1" presStyleCnt="4"/>
      <dgm:spPr/>
    </dgm:pt>
    <dgm:pt modelId="{CA4618F2-14B9-4091-87BA-8C65417BE9F1}" type="pres">
      <dgm:prSet presAssocID="{C4AB3ED9-7042-4B8B-822D-2731FDC0E638}" presName="text2" presStyleLbl="fgAcc2" presStyleIdx="1" presStyleCnt="4">
        <dgm:presLayoutVars>
          <dgm:chPref val="3"/>
        </dgm:presLayoutVars>
      </dgm:prSet>
      <dgm:spPr/>
    </dgm:pt>
    <dgm:pt modelId="{885F1C51-81D7-4560-8891-D6496E837D7C}" type="pres">
      <dgm:prSet presAssocID="{C4AB3ED9-7042-4B8B-822D-2731FDC0E638}" presName="hierChild3" presStyleCnt="0"/>
      <dgm:spPr/>
    </dgm:pt>
    <dgm:pt modelId="{AE62703A-562A-4C72-9808-C621C4FF1B9E}" type="pres">
      <dgm:prSet presAssocID="{2738AEDA-D5EC-43D3-8435-DC99F8BEF7CA}" presName="Name10" presStyleLbl="parChTrans1D2" presStyleIdx="2" presStyleCnt="4"/>
      <dgm:spPr/>
    </dgm:pt>
    <dgm:pt modelId="{30C0CBDD-2BA2-4036-8A34-D2E52B65F235}" type="pres">
      <dgm:prSet presAssocID="{26DB6CD4-6415-4E35-8385-D347823595F9}" presName="hierRoot2" presStyleCnt="0"/>
      <dgm:spPr/>
    </dgm:pt>
    <dgm:pt modelId="{44053F25-2102-4227-9012-63C29618CF27}" type="pres">
      <dgm:prSet presAssocID="{26DB6CD4-6415-4E35-8385-D347823595F9}" presName="composite2" presStyleCnt="0"/>
      <dgm:spPr/>
    </dgm:pt>
    <dgm:pt modelId="{48016B90-84A8-403B-B29C-F8CA6CC0DF95}" type="pres">
      <dgm:prSet presAssocID="{26DB6CD4-6415-4E35-8385-D347823595F9}" presName="background2" presStyleLbl="node2" presStyleIdx="2" presStyleCnt="4"/>
      <dgm:spPr/>
    </dgm:pt>
    <dgm:pt modelId="{22CEAEA8-DC5D-4ED8-A5D1-4B834F1EF995}" type="pres">
      <dgm:prSet presAssocID="{26DB6CD4-6415-4E35-8385-D347823595F9}" presName="text2" presStyleLbl="fgAcc2" presStyleIdx="2" presStyleCnt="4">
        <dgm:presLayoutVars>
          <dgm:chPref val="3"/>
        </dgm:presLayoutVars>
      </dgm:prSet>
      <dgm:spPr/>
    </dgm:pt>
    <dgm:pt modelId="{1446C73F-F63D-41D8-B12F-7052A93778BA}" type="pres">
      <dgm:prSet presAssocID="{26DB6CD4-6415-4E35-8385-D347823595F9}" presName="hierChild3" presStyleCnt="0"/>
      <dgm:spPr/>
    </dgm:pt>
    <dgm:pt modelId="{9116F34D-48CA-45F5-908D-D092DB72CEAD}" type="pres">
      <dgm:prSet presAssocID="{6961F651-2D14-4448-ACF9-04EF55EE6D81}" presName="Name10" presStyleLbl="parChTrans1D2" presStyleIdx="3" presStyleCnt="4"/>
      <dgm:spPr/>
    </dgm:pt>
    <dgm:pt modelId="{6A4C2849-103F-4D94-92DE-50D1088FC4C1}" type="pres">
      <dgm:prSet presAssocID="{49C4CC1C-7B3E-4046-8DED-26D0FEEC0DC0}" presName="hierRoot2" presStyleCnt="0"/>
      <dgm:spPr/>
    </dgm:pt>
    <dgm:pt modelId="{7E903337-588E-467A-ADE1-A06615C22FA2}" type="pres">
      <dgm:prSet presAssocID="{49C4CC1C-7B3E-4046-8DED-26D0FEEC0DC0}" presName="composite2" presStyleCnt="0"/>
      <dgm:spPr/>
    </dgm:pt>
    <dgm:pt modelId="{67B441EA-1377-4072-A3DD-494AF563E9A6}" type="pres">
      <dgm:prSet presAssocID="{49C4CC1C-7B3E-4046-8DED-26D0FEEC0DC0}" presName="background2" presStyleLbl="node2" presStyleIdx="3" presStyleCnt="4"/>
      <dgm:spPr/>
    </dgm:pt>
    <dgm:pt modelId="{4EA94D05-7453-4FE6-9D68-812F011F15A1}" type="pres">
      <dgm:prSet presAssocID="{49C4CC1C-7B3E-4046-8DED-26D0FEEC0DC0}" presName="text2" presStyleLbl="fgAcc2" presStyleIdx="3" presStyleCnt="4">
        <dgm:presLayoutVars>
          <dgm:chPref val="3"/>
        </dgm:presLayoutVars>
      </dgm:prSet>
      <dgm:spPr/>
    </dgm:pt>
    <dgm:pt modelId="{22134811-B035-41AB-885E-352A8F762B0E}" type="pres">
      <dgm:prSet presAssocID="{49C4CC1C-7B3E-4046-8DED-26D0FEEC0DC0}" presName="hierChild3" presStyleCnt="0"/>
      <dgm:spPr/>
    </dgm:pt>
  </dgm:ptLst>
  <dgm:cxnLst>
    <dgm:cxn modelId="{2DE9460A-9FDD-41B4-ACAB-E8F2B0F48F00}" type="presOf" srcId="{8F21960C-B950-4FA8-BD87-2316AA3E55D7}" destId="{804F4067-15AD-4123-BCB7-1CFE31821BEE}" srcOrd="0" destOrd="0" presId="urn:microsoft.com/office/officeart/2005/8/layout/hierarchy1"/>
    <dgm:cxn modelId="{BADEAC0C-E009-4D94-BB0C-E6A04392C125}" srcId="{8F21960C-B950-4FA8-BD87-2316AA3E55D7}" destId="{49C4CC1C-7B3E-4046-8DED-26D0FEEC0DC0}" srcOrd="3" destOrd="0" parTransId="{6961F651-2D14-4448-ACF9-04EF55EE6D81}" sibTransId="{B72463B8-708D-4810-994F-23AB451DF3E4}"/>
    <dgm:cxn modelId="{9A0B0213-D557-49DF-BD07-EB05395D3E8F}" type="presOf" srcId="{49C4CC1C-7B3E-4046-8DED-26D0FEEC0DC0}" destId="{4EA94D05-7453-4FE6-9D68-812F011F15A1}" srcOrd="0" destOrd="0" presId="urn:microsoft.com/office/officeart/2005/8/layout/hierarchy1"/>
    <dgm:cxn modelId="{DE3C6D1F-396D-4BF5-9F05-1F8B2DC0E91A}" srcId="{367FE78F-059B-46AE-AC96-713E8C6C8D4B}" destId="{8F21960C-B950-4FA8-BD87-2316AA3E55D7}" srcOrd="0" destOrd="0" parTransId="{A9A1DDF8-EBF6-4547-9EE0-9162FD63D02F}" sibTransId="{77FB55DF-365B-4D63-B882-31539D12C8AA}"/>
    <dgm:cxn modelId="{77837F3A-D360-4A18-8CA6-02202D771F07}" srcId="{8F21960C-B950-4FA8-BD87-2316AA3E55D7}" destId="{26DB6CD4-6415-4E35-8385-D347823595F9}" srcOrd="2" destOrd="0" parTransId="{2738AEDA-D5EC-43D3-8435-DC99F8BEF7CA}" sibTransId="{D0372FE9-BCA1-473D-8C7D-D4C259EB8F75}"/>
    <dgm:cxn modelId="{3BD73B3B-3981-4F7C-9BD8-EC400F90B6DB}" type="presOf" srcId="{C4AB3ED9-7042-4B8B-822D-2731FDC0E638}" destId="{CA4618F2-14B9-4091-87BA-8C65417BE9F1}" srcOrd="0" destOrd="0" presId="urn:microsoft.com/office/officeart/2005/8/layout/hierarchy1"/>
    <dgm:cxn modelId="{82F7F843-516E-4E0F-9737-84D10E08015A}" type="presOf" srcId="{26DB6CD4-6415-4E35-8385-D347823595F9}" destId="{22CEAEA8-DC5D-4ED8-A5D1-4B834F1EF995}" srcOrd="0" destOrd="0" presId="urn:microsoft.com/office/officeart/2005/8/layout/hierarchy1"/>
    <dgm:cxn modelId="{19814289-3310-4D09-A9A9-7DBDCC606F70}" type="presOf" srcId="{2738AEDA-D5EC-43D3-8435-DC99F8BEF7CA}" destId="{AE62703A-562A-4C72-9808-C621C4FF1B9E}" srcOrd="0" destOrd="0" presId="urn:microsoft.com/office/officeart/2005/8/layout/hierarchy1"/>
    <dgm:cxn modelId="{5D71CF8D-713C-4DC8-B30E-2E2F4F8B6477}" type="presOf" srcId="{367FE78F-059B-46AE-AC96-713E8C6C8D4B}" destId="{1304E0C2-0AB3-4735-938A-5A8A1DD1A90E}" srcOrd="0" destOrd="0" presId="urn:microsoft.com/office/officeart/2005/8/layout/hierarchy1"/>
    <dgm:cxn modelId="{28E15492-A7B7-44EE-9E3F-A19F457C2FC2}" type="presOf" srcId="{D04E5D4E-424E-4EF3-8A8B-9CD347E68E63}" destId="{5BA8DCD0-CB64-4B82-8F1E-926E103DB7D5}" srcOrd="0" destOrd="0" presId="urn:microsoft.com/office/officeart/2005/8/layout/hierarchy1"/>
    <dgm:cxn modelId="{936C1A99-AA62-4AB0-A905-F8D1CA33FCBC}" srcId="{8F21960C-B950-4FA8-BD87-2316AA3E55D7}" destId="{D04E5D4E-424E-4EF3-8A8B-9CD347E68E63}" srcOrd="0" destOrd="0" parTransId="{185BC903-E625-44D0-92CD-09AB71DEF62A}" sibTransId="{39D77131-6710-47B0-964D-28E71A91A80D}"/>
    <dgm:cxn modelId="{167038B7-B1FD-4F9B-B5E2-2E07ACB49F3E}" type="presOf" srcId="{6961F651-2D14-4448-ACF9-04EF55EE6D81}" destId="{9116F34D-48CA-45F5-908D-D092DB72CEAD}" srcOrd="0" destOrd="0" presId="urn:microsoft.com/office/officeart/2005/8/layout/hierarchy1"/>
    <dgm:cxn modelId="{F8109AC0-7508-4C76-9B55-32B714CC4059}" type="presOf" srcId="{185BC903-E625-44D0-92CD-09AB71DEF62A}" destId="{0BDD9091-C06A-403F-B9C9-30A1F6EBAACC}" srcOrd="0" destOrd="0" presId="urn:microsoft.com/office/officeart/2005/8/layout/hierarchy1"/>
    <dgm:cxn modelId="{B90C9BD6-A3B9-43A0-8FEB-205C069C89EB}" type="presOf" srcId="{E1DB5B25-591B-4EA5-957A-5A0BFA067DB6}" destId="{4BFE1DCB-D784-4466-8159-98EDFD725DA9}" srcOrd="0" destOrd="0" presId="urn:microsoft.com/office/officeart/2005/8/layout/hierarchy1"/>
    <dgm:cxn modelId="{F5F179F4-DB3F-4A16-807E-8C7814C97745}" srcId="{8F21960C-B950-4FA8-BD87-2316AA3E55D7}" destId="{C4AB3ED9-7042-4B8B-822D-2731FDC0E638}" srcOrd="1" destOrd="0" parTransId="{E1DB5B25-591B-4EA5-957A-5A0BFA067DB6}" sibTransId="{CF637E4C-043E-41E1-A2B4-3ECE08E0486D}"/>
    <dgm:cxn modelId="{7A47A2B5-A418-49F6-BACA-595AD99668AE}" type="presParOf" srcId="{1304E0C2-0AB3-4735-938A-5A8A1DD1A90E}" destId="{729FED9C-68F2-4A88-AE63-A3B916282C6B}" srcOrd="0" destOrd="0" presId="urn:microsoft.com/office/officeart/2005/8/layout/hierarchy1"/>
    <dgm:cxn modelId="{D2357CFA-6BD0-4200-842E-0858C20E8994}" type="presParOf" srcId="{729FED9C-68F2-4A88-AE63-A3B916282C6B}" destId="{A4304417-E460-43D4-A279-46D32435DD63}" srcOrd="0" destOrd="0" presId="urn:microsoft.com/office/officeart/2005/8/layout/hierarchy1"/>
    <dgm:cxn modelId="{553789F4-6EC0-4BBE-A76F-5DD444B2C319}" type="presParOf" srcId="{A4304417-E460-43D4-A279-46D32435DD63}" destId="{FBB2EFD5-8220-4EE9-AA0D-C69FBEC6D435}" srcOrd="0" destOrd="0" presId="urn:microsoft.com/office/officeart/2005/8/layout/hierarchy1"/>
    <dgm:cxn modelId="{01F50A64-165D-4FEB-A417-B2588F4E1008}" type="presParOf" srcId="{A4304417-E460-43D4-A279-46D32435DD63}" destId="{804F4067-15AD-4123-BCB7-1CFE31821BEE}" srcOrd="1" destOrd="0" presId="urn:microsoft.com/office/officeart/2005/8/layout/hierarchy1"/>
    <dgm:cxn modelId="{AFB705C6-E32A-4CE8-878E-F8CAAA4184DC}" type="presParOf" srcId="{729FED9C-68F2-4A88-AE63-A3B916282C6B}" destId="{3B40CE12-DE86-451E-A744-2184FF8F4DD9}" srcOrd="1" destOrd="0" presId="urn:microsoft.com/office/officeart/2005/8/layout/hierarchy1"/>
    <dgm:cxn modelId="{DD091E99-0F58-436A-A8B3-DAF20214EFED}" type="presParOf" srcId="{3B40CE12-DE86-451E-A744-2184FF8F4DD9}" destId="{0BDD9091-C06A-403F-B9C9-30A1F6EBAACC}" srcOrd="0" destOrd="0" presId="urn:microsoft.com/office/officeart/2005/8/layout/hierarchy1"/>
    <dgm:cxn modelId="{2DCA879C-E4B3-4973-A441-2BB95B591E0E}" type="presParOf" srcId="{3B40CE12-DE86-451E-A744-2184FF8F4DD9}" destId="{E229D0EF-09D3-4139-9B89-A3C4D14F41CB}" srcOrd="1" destOrd="0" presId="urn:microsoft.com/office/officeart/2005/8/layout/hierarchy1"/>
    <dgm:cxn modelId="{BEA45BFE-A624-4579-98C5-76D7D89E2BC4}" type="presParOf" srcId="{E229D0EF-09D3-4139-9B89-A3C4D14F41CB}" destId="{8F2EE010-253B-4076-AC6B-621320B5C839}" srcOrd="0" destOrd="0" presId="urn:microsoft.com/office/officeart/2005/8/layout/hierarchy1"/>
    <dgm:cxn modelId="{59C3394A-CCB9-4003-92DA-BDB22175A463}" type="presParOf" srcId="{8F2EE010-253B-4076-AC6B-621320B5C839}" destId="{C395AAAB-F42B-4D35-825C-19B41931B0CF}" srcOrd="0" destOrd="0" presId="urn:microsoft.com/office/officeart/2005/8/layout/hierarchy1"/>
    <dgm:cxn modelId="{A9F268A8-B1C5-4938-983A-31E6897A8A75}" type="presParOf" srcId="{8F2EE010-253B-4076-AC6B-621320B5C839}" destId="{5BA8DCD0-CB64-4B82-8F1E-926E103DB7D5}" srcOrd="1" destOrd="0" presId="urn:microsoft.com/office/officeart/2005/8/layout/hierarchy1"/>
    <dgm:cxn modelId="{29BA03C0-B496-4F31-8698-D556ED3C9CD3}" type="presParOf" srcId="{E229D0EF-09D3-4139-9B89-A3C4D14F41CB}" destId="{9B8298B8-163E-4743-A1C2-7729669E4EEF}" srcOrd="1" destOrd="0" presId="urn:microsoft.com/office/officeart/2005/8/layout/hierarchy1"/>
    <dgm:cxn modelId="{565C15BD-38B6-4DF4-A295-D35510FA60A3}" type="presParOf" srcId="{3B40CE12-DE86-451E-A744-2184FF8F4DD9}" destId="{4BFE1DCB-D784-4466-8159-98EDFD725DA9}" srcOrd="2" destOrd="0" presId="urn:microsoft.com/office/officeart/2005/8/layout/hierarchy1"/>
    <dgm:cxn modelId="{A864B952-DB56-4EB2-9050-98359855ED95}" type="presParOf" srcId="{3B40CE12-DE86-451E-A744-2184FF8F4DD9}" destId="{95637215-5002-4300-8BAB-67D85D1288B3}" srcOrd="3" destOrd="0" presId="urn:microsoft.com/office/officeart/2005/8/layout/hierarchy1"/>
    <dgm:cxn modelId="{ADBA4829-BE77-4C86-A716-30FA398EA3EB}" type="presParOf" srcId="{95637215-5002-4300-8BAB-67D85D1288B3}" destId="{76ECF529-2BA8-4558-AE22-1B98894AB8A9}" srcOrd="0" destOrd="0" presId="urn:microsoft.com/office/officeart/2005/8/layout/hierarchy1"/>
    <dgm:cxn modelId="{14CC06A6-C9D8-464F-A5E5-EFAF1B1DAD69}" type="presParOf" srcId="{76ECF529-2BA8-4558-AE22-1B98894AB8A9}" destId="{13233653-7B61-4C47-B5F3-C6C6DE93433E}" srcOrd="0" destOrd="0" presId="urn:microsoft.com/office/officeart/2005/8/layout/hierarchy1"/>
    <dgm:cxn modelId="{95AEF431-9B25-44C1-BC68-4D2779631D1B}" type="presParOf" srcId="{76ECF529-2BA8-4558-AE22-1B98894AB8A9}" destId="{CA4618F2-14B9-4091-87BA-8C65417BE9F1}" srcOrd="1" destOrd="0" presId="urn:microsoft.com/office/officeart/2005/8/layout/hierarchy1"/>
    <dgm:cxn modelId="{7E43F52E-AC61-4B5A-A586-2744E56F7C32}" type="presParOf" srcId="{95637215-5002-4300-8BAB-67D85D1288B3}" destId="{885F1C51-81D7-4560-8891-D6496E837D7C}" srcOrd="1" destOrd="0" presId="urn:microsoft.com/office/officeart/2005/8/layout/hierarchy1"/>
    <dgm:cxn modelId="{EA4A0155-E789-4043-A0A3-7AE314DA2460}" type="presParOf" srcId="{3B40CE12-DE86-451E-A744-2184FF8F4DD9}" destId="{AE62703A-562A-4C72-9808-C621C4FF1B9E}" srcOrd="4" destOrd="0" presId="urn:microsoft.com/office/officeart/2005/8/layout/hierarchy1"/>
    <dgm:cxn modelId="{26558E40-0705-491B-BAF2-988553248A8C}" type="presParOf" srcId="{3B40CE12-DE86-451E-A744-2184FF8F4DD9}" destId="{30C0CBDD-2BA2-4036-8A34-D2E52B65F235}" srcOrd="5" destOrd="0" presId="urn:microsoft.com/office/officeart/2005/8/layout/hierarchy1"/>
    <dgm:cxn modelId="{A0390CC9-6BA0-4AE9-BB79-19CBCDA03E1A}" type="presParOf" srcId="{30C0CBDD-2BA2-4036-8A34-D2E52B65F235}" destId="{44053F25-2102-4227-9012-63C29618CF27}" srcOrd="0" destOrd="0" presId="urn:microsoft.com/office/officeart/2005/8/layout/hierarchy1"/>
    <dgm:cxn modelId="{3945DCB3-201C-4117-ACD0-3D004C474979}" type="presParOf" srcId="{44053F25-2102-4227-9012-63C29618CF27}" destId="{48016B90-84A8-403B-B29C-F8CA6CC0DF95}" srcOrd="0" destOrd="0" presId="urn:microsoft.com/office/officeart/2005/8/layout/hierarchy1"/>
    <dgm:cxn modelId="{846E9B42-794F-4368-803A-04B40C60A24B}" type="presParOf" srcId="{44053F25-2102-4227-9012-63C29618CF27}" destId="{22CEAEA8-DC5D-4ED8-A5D1-4B834F1EF995}" srcOrd="1" destOrd="0" presId="urn:microsoft.com/office/officeart/2005/8/layout/hierarchy1"/>
    <dgm:cxn modelId="{B048958C-71EF-4D96-8005-FEE1118F364E}" type="presParOf" srcId="{30C0CBDD-2BA2-4036-8A34-D2E52B65F235}" destId="{1446C73F-F63D-41D8-B12F-7052A93778BA}" srcOrd="1" destOrd="0" presId="urn:microsoft.com/office/officeart/2005/8/layout/hierarchy1"/>
    <dgm:cxn modelId="{07DA51E5-2F18-4F8C-BBA7-6678E44ED330}" type="presParOf" srcId="{3B40CE12-DE86-451E-A744-2184FF8F4DD9}" destId="{9116F34D-48CA-45F5-908D-D092DB72CEAD}" srcOrd="6" destOrd="0" presId="urn:microsoft.com/office/officeart/2005/8/layout/hierarchy1"/>
    <dgm:cxn modelId="{75969F0D-02B4-45FA-A7C3-BA6DBA74EA9A}" type="presParOf" srcId="{3B40CE12-DE86-451E-A744-2184FF8F4DD9}" destId="{6A4C2849-103F-4D94-92DE-50D1088FC4C1}" srcOrd="7" destOrd="0" presId="urn:microsoft.com/office/officeart/2005/8/layout/hierarchy1"/>
    <dgm:cxn modelId="{5B5291C7-F033-4B21-BBE7-45832C063094}" type="presParOf" srcId="{6A4C2849-103F-4D94-92DE-50D1088FC4C1}" destId="{7E903337-588E-467A-ADE1-A06615C22FA2}" srcOrd="0" destOrd="0" presId="urn:microsoft.com/office/officeart/2005/8/layout/hierarchy1"/>
    <dgm:cxn modelId="{FCCCA3E7-C708-4A5A-AF0B-CCE0B9785229}" type="presParOf" srcId="{7E903337-588E-467A-ADE1-A06615C22FA2}" destId="{67B441EA-1377-4072-A3DD-494AF563E9A6}" srcOrd="0" destOrd="0" presId="urn:microsoft.com/office/officeart/2005/8/layout/hierarchy1"/>
    <dgm:cxn modelId="{0906312E-8049-4D40-96A5-9B7970706C36}" type="presParOf" srcId="{7E903337-588E-467A-ADE1-A06615C22FA2}" destId="{4EA94D05-7453-4FE6-9D68-812F011F15A1}" srcOrd="1" destOrd="0" presId="urn:microsoft.com/office/officeart/2005/8/layout/hierarchy1"/>
    <dgm:cxn modelId="{9E9677B7-1CCE-4CC3-A077-877DEF29B11E}" type="presParOf" srcId="{6A4C2849-103F-4D94-92DE-50D1088FC4C1}" destId="{22134811-B035-41AB-885E-352A8F762B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EB4450-1EDE-4F4A-8AF0-98D2F11CB7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23A99C-2A4C-4309-B2FB-6750E264EC14}">
      <dgm:prSet/>
      <dgm:spPr/>
      <dgm:t>
        <a:bodyPr/>
        <a:lstStyle/>
        <a:p>
          <a:r>
            <a:rPr lang="en-US" dirty="0"/>
            <a:t>Our Principal and Assistant Principal, now in their second year in their positions at our Beach campus, continue to provide strong positive leadership.</a:t>
          </a:r>
        </a:p>
      </dgm:t>
    </dgm:pt>
    <dgm:pt modelId="{E96040ED-83E3-4923-9DB1-E7E6621B345E}" type="parTrans" cxnId="{6DB0A551-A07D-4912-8C0B-0836D4FC7EFC}">
      <dgm:prSet/>
      <dgm:spPr/>
      <dgm:t>
        <a:bodyPr/>
        <a:lstStyle/>
        <a:p>
          <a:endParaRPr lang="en-US"/>
        </a:p>
      </dgm:t>
    </dgm:pt>
    <dgm:pt modelId="{1BA4B542-6A7E-47C8-8B6A-C100869DA3D2}" type="sibTrans" cxnId="{6DB0A551-A07D-4912-8C0B-0836D4FC7EFC}">
      <dgm:prSet/>
      <dgm:spPr/>
      <dgm:t>
        <a:bodyPr/>
        <a:lstStyle/>
        <a:p>
          <a:endParaRPr lang="en-US"/>
        </a:p>
      </dgm:t>
    </dgm:pt>
    <dgm:pt modelId="{7C9DE865-46AA-4917-981B-D37217FBE13A}">
      <dgm:prSet/>
      <dgm:spPr/>
      <dgm:t>
        <a:bodyPr/>
        <a:lstStyle/>
        <a:p>
          <a:r>
            <a:rPr lang="en-US" dirty="0"/>
            <a:t>One of our tenured ESE teachers has taken on Director of ESE responsibilities to ensure compliance with all District and State mandates.</a:t>
          </a:r>
        </a:p>
      </dgm:t>
    </dgm:pt>
    <dgm:pt modelId="{70A4C537-F8DB-44CF-9CC6-5BB306E68075}" type="parTrans" cxnId="{73D80752-B395-4702-9A93-07AA9A72BD2C}">
      <dgm:prSet/>
      <dgm:spPr/>
      <dgm:t>
        <a:bodyPr/>
        <a:lstStyle/>
        <a:p>
          <a:endParaRPr lang="en-US"/>
        </a:p>
      </dgm:t>
    </dgm:pt>
    <dgm:pt modelId="{C552EAB8-C855-40C3-A49D-A8E6A65C1D4C}" type="sibTrans" cxnId="{73D80752-B395-4702-9A93-07AA9A72BD2C}">
      <dgm:prSet/>
      <dgm:spPr/>
      <dgm:t>
        <a:bodyPr/>
        <a:lstStyle/>
        <a:p>
          <a:endParaRPr lang="en-US"/>
        </a:p>
      </dgm:t>
    </dgm:pt>
    <dgm:pt modelId="{A1625668-E244-4896-97DB-570EE917620C}">
      <dgm:prSet/>
      <dgm:spPr/>
      <dgm:t>
        <a:bodyPr/>
        <a:lstStyle/>
        <a:p>
          <a:r>
            <a:rPr lang="en-US" dirty="0"/>
            <a:t>In addition to our new Board Treasurer, Jolie Usry, we have two new Board applicants going through the training process who we are confident will bring great leadership and organizational skills to the Board.</a:t>
          </a:r>
        </a:p>
      </dgm:t>
    </dgm:pt>
    <dgm:pt modelId="{62D50202-EE46-4327-AF00-187E71050EBA}" type="parTrans" cxnId="{90203A89-7B6B-4385-A576-47EEFE8A480F}">
      <dgm:prSet/>
      <dgm:spPr/>
      <dgm:t>
        <a:bodyPr/>
        <a:lstStyle/>
        <a:p>
          <a:endParaRPr lang="en-US"/>
        </a:p>
      </dgm:t>
    </dgm:pt>
    <dgm:pt modelId="{B0E5F562-C976-4F0E-A2C0-D2D167B642A1}" type="sibTrans" cxnId="{90203A89-7B6B-4385-A576-47EEFE8A480F}">
      <dgm:prSet/>
      <dgm:spPr/>
      <dgm:t>
        <a:bodyPr/>
        <a:lstStyle/>
        <a:p>
          <a:endParaRPr lang="en-US"/>
        </a:p>
      </dgm:t>
    </dgm:pt>
    <dgm:pt modelId="{7E7EB89E-E859-46F6-B35C-75587253CDD8}" type="pres">
      <dgm:prSet presAssocID="{CAEB4450-1EDE-4F4A-8AF0-98D2F11CB705}" presName="root" presStyleCnt="0">
        <dgm:presLayoutVars>
          <dgm:dir/>
          <dgm:resizeHandles val="exact"/>
        </dgm:presLayoutVars>
      </dgm:prSet>
      <dgm:spPr/>
    </dgm:pt>
    <dgm:pt modelId="{807B9FD0-CCAB-4343-B296-8384095382CA}" type="pres">
      <dgm:prSet presAssocID="{7E23A99C-2A4C-4309-B2FB-6750E264EC14}" presName="compNode" presStyleCnt="0"/>
      <dgm:spPr/>
    </dgm:pt>
    <dgm:pt modelId="{A74AD525-7163-4E39-BFCE-131DB00E5CB8}" type="pres">
      <dgm:prSet presAssocID="{7E23A99C-2A4C-4309-B2FB-6750E264EC14}" presName="bgRect" presStyleLbl="bgShp" presStyleIdx="0" presStyleCnt="3"/>
      <dgm:spPr/>
    </dgm:pt>
    <dgm:pt modelId="{FAF7D3C2-32EE-471B-B0FC-084EEB31EAEA}" type="pres">
      <dgm:prSet presAssocID="{7E23A99C-2A4C-4309-B2FB-6750E264EC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73AD2173-274F-4F3E-B1E4-9FC8416A3CC2}" type="pres">
      <dgm:prSet presAssocID="{7E23A99C-2A4C-4309-B2FB-6750E264EC14}" presName="spaceRect" presStyleCnt="0"/>
      <dgm:spPr/>
    </dgm:pt>
    <dgm:pt modelId="{D69174B0-ABDA-4198-BF74-6BFC81216B15}" type="pres">
      <dgm:prSet presAssocID="{7E23A99C-2A4C-4309-B2FB-6750E264EC14}" presName="parTx" presStyleLbl="revTx" presStyleIdx="0" presStyleCnt="3">
        <dgm:presLayoutVars>
          <dgm:chMax val="0"/>
          <dgm:chPref val="0"/>
        </dgm:presLayoutVars>
      </dgm:prSet>
      <dgm:spPr/>
    </dgm:pt>
    <dgm:pt modelId="{233DC805-5E28-490C-A530-9D40DEE4E7D7}" type="pres">
      <dgm:prSet presAssocID="{1BA4B542-6A7E-47C8-8B6A-C100869DA3D2}" presName="sibTrans" presStyleCnt="0"/>
      <dgm:spPr/>
    </dgm:pt>
    <dgm:pt modelId="{801326BD-02D3-4B8A-BF15-18948DD23812}" type="pres">
      <dgm:prSet presAssocID="{7C9DE865-46AA-4917-981B-D37217FBE13A}" presName="compNode" presStyleCnt="0"/>
      <dgm:spPr/>
    </dgm:pt>
    <dgm:pt modelId="{000FA3E9-AE79-4161-B002-ED116352F831}" type="pres">
      <dgm:prSet presAssocID="{7C9DE865-46AA-4917-981B-D37217FBE13A}" presName="bgRect" presStyleLbl="bgShp" presStyleIdx="1" presStyleCnt="3"/>
      <dgm:spPr/>
    </dgm:pt>
    <dgm:pt modelId="{8FEB7D58-11F4-4FCD-8819-E9774C33E0BB}" type="pres">
      <dgm:prSet presAssocID="{7C9DE865-46AA-4917-981B-D37217FBE1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9EE38762-8BD5-42EC-89EC-46B4F32B7A53}" type="pres">
      <dgm:prSet presAssocID="{7C9DE865-46AA-4917-981B-D37217FBE13A}" presName="spaceRect" presStyleCnt="0"/>
      <dgm:spPr/>
    </dgm:pt>
    <dgm:pt modelId="{4112F89E-7B86-4D8C-935A-997BEEF1630D}" type="pres">
      <dgm:prSet presAssocID="{7C9DE865-46AA-4917-981B-D37217FBE13A}" presName="parTx" presStyleLbl="revTx" presStyleIdx="1" presStyleCnt="3">
        <dgm:presLayoutVars>
          <dgm:chMax val="0"/>
          <dgm:chPref val="0"/>
        </dgm:presLayoutVars>
      </dgm:prSet>
      <dgm:spPr/>
    </dgm:pt>
    <dgm:pt modelId="{1B603034-7EFD-4C59-A749-F0D0B9B0B528}" type="pres">
      <dgm:prSet presAssocID="{C552EAB8-C855-40C3-A49D-A8E6A65C1D4C}" presName="sibTrans" presStyleCnt="0"/>
      <dgm:spPr/>
    </dgm:pt>
    <dgm:pt modelId="{6FCD5754-21F3-427C-9166-0E24717AECC1}" type="pres">
      <dgm:prSet presAssocID="{A1625668-E244-4896-97DB-570EE917620C}" presName="compNode" presStyleCnt="0"/>
      <dgm:spPr/>
    </dgm:pt>
    <dgm:pt modelId="{71B5994B-4F4F-4B10-B3E3-BFDD766E85DE}" type="pres">
      <dgm:prSet presAssocID="{A1625668-E244-4896-97DB-570EE917620C}" presName="bgRect" presStyleLbl="bgShp" presStyleIdx="2" presStyleCnt="3"/>
      <dgm:spPr/>
    </dgm:pt>
    <dgm:pt modelId="{D6A78A2F-CC79-4B8C-82C1-20CC28712807}" type="pres">
      <dgm:prSet presAssocID="{A1625668-E244-4896-97DB-570EE91762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45C6C366-EBD5-425D-A0C6-8E5331FCF60E}" type="pres">
      <dgm:prSet presAssocID="{A1625668-E244-4896-97DB-570EE917620C}" presName="spaceRect" presStyleCnt="0"/>
      <dgm:spPr/>
    </dgm:pt>
    <dgm:pt modelId="{702B00C2-CE68-4871-949D-ADE64B53D416}" type="pres">
      <dgm:prSet presAssocID="{A1625668-E244-4896-97DB-570EE917620C}" presName="parTx" presStyleLbl="revTx" presStyleIdx="2" presStyleCnt="3">
        <dgm:presLayoutVars>
          <dgm:chMax val="0"/>
          <dgm:chPref val="0"/>
        </dgm:presLayoutVars>
      </dgm:prSet>
      <dgm:spPr/>
    </dgm:pt>
  </dgm:ptLst>
  <dgm:cxnLst>
    <dgm:cxn modelId="{32DDA003-4013-47EF-A306-373383C94707}" type="presOf" srcId="{A1625668-E244-4896-97DB-570EE917620C}" destId="{702B00C2-CE68-4871-949D-ADE64B53D416}" srcOrd="0" destOrd="0" presId="urn:microsoft.com/office/officeart/2018/2/layout/IconVerticalSolidList"/>
    <dgm:cxn modelId="{33027A07-5CE9-4939-B255-11F72D80E9EC}" type="presOf" srcId="{CAEB4450-1EDE-4F4A-8AF0-98D2F11CB705}" destId="{7E7EB89E-E859-46F6-B35C-75587253CDD8}" srcOrd="0" destOrd="0" presId="urn:microsoft.com/office/officeart/2018/2/layout/IconVerticalSolidList"/>
    <dgm:cxn modelId="{6DB0A551-A07D-4912-8C0B-0836D4FC7EFC}" srcId="{CAEB4450-1EDE-4F4A-8AF0-98D2F11CB705}" destId="{7E23A99C-2A4C-4309-B2FB-6750E264EC14}" srcOrd="0" destOrd="0" parTransId="{E96040ED-83E3-4923-9DB1-E7E6621B345E}" sibTransId="{1BA4B542-6A7E-47C8-8B6A-C100869DA3D2}"/>
    <dgm:cxn modelId="{73D80752-B395-4702-9A93-07AA9A72BD2C}" srcId="{CAEB4450-1EDE-4F4A-8AF0-98D2F11CB705}" destId="{7C9DE865-46AA-4917-981B-D37217FBE13A}" srcOrd="1" destOrd="0" parTransId="{70A4C537-F8DB-44CF-9CC6-5BB306E68075}" sibTransId="{C552EAB8-C855-40C3-A49D-A8E6A65C1D4C}"/>
    <dgm:cxn modelId="{759D5A58-5929-487C-AB45-3C1A9E18D0FC}" type="presOf" srcId="{7C9DE865-46AA-4917-981B-D37217FBE13A}" destId="{4112F89E-7B86-4D8C-935A-997BEEF1630D}" srcOrd="0" destOrd="0" presId="urn:microsoft.com/office/officeart/2018/2/layout/IconVerticalSolidList"/>
    <dgm:cxn modelId="{B4B8E158-5D52-40C2-A729-641EBC1FE6C6}" type="presOf" srcId="{7E23A99C-2A4C-4309-B2FB-6750E264EC14}" destId="{D69174B0-ABDA-4198-BF74-6BFC81216B15}" srcOrd="0" destOrd="0" presId="urn:microsoft.com/office/officeart/2018/2/layout/IconVerticalSolidList"/>
    <dgm:cxn modelId="{90203A89-7B6B-4385-A576-47EEFE8A480F}" srcId="{CAEB4450-1EDE-4F4A-8AF0-98D2F11CB705}" destId="{A1625668-E244-4896-97DB-570EE917620C}" srcOrd="2" destOrd="0" parTransId="{62D50202-EE46-4327-AF00-187E71050EBA}" sibTransId="{B0E5F562-C976-4F0E-A2C0-D2D167B642A1}"/>
    <dgm:cxn modelId="{2FA23601-CBF4-4512-B607-D752BFB13D88}" type="presParOf" srcId="{7E7EB89E-E859-46F6-B35C-75587253CDD8}" destId="{807B9FD0-CCAB-4343-B296-8384095382CA}" srcOrd="0" destOrd="0" presId="urn:microsoft.com/office/officeart/2018/2/layout/IconVerticalSolidList"/>
    <dgm:cxn modelId="{2AC73B56-AD6A-4A07-9E48-41FC0CCACC20}" type="presParOf" srcId="{807B9FD0-CCAB-4343-B296-8384095382CA}" destId="{A74AD525-7163-4E39-BFCE-131DB00E5CB8}" srcOrd="0" destOrd="0" presId="urn:microsoft.com/office/officeart/2018/2/layout/IconVerticalSolidList"/>
    <dgm:cxn modelId="{3B57FE97-2728-4E2F-A22C-38EEC87B8F74}" type="presParOf" srcId="{807B9FD0-CCAB-4343-B296-8384095382CA}" destId="{FAF7D3C2-32EE-471B-B0FC-084EEB31EAEA}" srcOrd="1" destOrd="0" presId="urn:microsoft.com/office/officeart/2018/2/layout/IconVerticalSolidList"/>
    <dgm:cxn modelId="{75001E6F-96F9-4436-8D93-D4BD0F2454FF}" type="presParOf" srcId="{807B9FD0-CCAB-4343-B296-8384095382CA}" destId="{73AD2173-274F-4F3E-B1E4-9FC8416A3CC2}" srcOrd="2" destOrd="0" presId="urn:microsoft.com/office/officeart/2018/2/layout/IconVerticalSolidList"/>
    <dgm:cxn modelId="{439C260A-59A2-4F89-AE65-35C637B1D0E7}" type="presParOf" srcId="{807B9FD0-CCAB-4343-B296-8384095382CA}" destId="{D69174B0-ABDA-4198-BF74-6BFC81216B15}" srcOrd="3" destOrd="0" presId="urn:microsoft.com/office/officeart/2018/2/layout/IconVerticalSolidList"/>
    <dgm:cxn modelId="{9DCC3079-8274-4110-BF56-38814DA746D5}" type="presParOf" srcId="{7E7EB89E-E859-46F6-B35C-75587253CDD8}" destId="{233DC805-5E28-490C-A530-9D40DEE4E7D7}" srcOrd="1" destOrd="0" presId="urn:microsoft.com/office/officeart/2018/2/layout/IconVerticalSolidList"/>
    <dgm:cxn modelId="{7279E548-0560-4620-8279-A206663A4E9C}" type="presParOf" srcId="{7E7EB89E-E859-46F6-B35C-75587253CDD8}" destId="{801326BD-02D3-4B8A-BF15-18948DD23812}" srcOrd="2" destOrd="0" presId="urn:microsoft.com/office/officeart/2018/2/layout/IconVerticalSolidList"/>
    <dgm:cxn modelId="{1456AEBC-5F59-4B46-AB25-8A97439546B0}" type="presParOf" srcId="{801326BD-02D3-4B8A-BF15-18948DD23812}" destId="{000FA3E9-AE79-4161-B002-ED116352F831}" srcOrd="0" destOrd="0" presId="urn:microsoft.com/office/officeart/2018/2/layout/IconVerticalSolidList"/>
    <dgm:cxn modelId="{BA496108-46BC-443C-9483-6320F57D1758}" type="presParOf" srcId="{801326BD-02D3-4B8A-BF15-18948DD23812}" destId="{8FEB7D58-11F4-4FCD-8819-E9774C33E0BB}" srcOrd="1" destOrd="0" presId="urn:microsoft.com/office/officeart/2018/2/layout/IconVerticalSolidList"/>
    <dgm:cxn modelId="{803E00CA-47CD-49B5-BF9F-1201428B8828}" type="presParOf" srcId="{801326BD-02D3-4B8A-BF15-18948DD23812}" destId="{9EE38762-8BD5-42EC-89EC-46B4F32B7A53}" srcOrd="2" destOrd="0" presId="urn:microsoft.com/office/officeart/2018/2/layout/IconVerticalSolidList"/>
    <dgm:cxn modelId="{D6BD100A-5FCA-4AB6-AA49-27A63273AFE7}" type="presParOf" srcId="{801326BD-02D3-4B8A-BF15-18948DD23812}" destId="{4112F89E-7B86-4D8C-935A-997BEEF1630D}" srcOrd="3" destOrd="0" presId="urn:microsoft.com/office/officeart/2018/2/layout/IconVerticalSolidList"/>
    <dgm:cxn modelId="{836CFBBF-39C0-4DC4-8722-D6C5D4BDD2D2}" type="presParOf" srcId="{7E7EB89E-E859-46F6-B35C-75587253CDD8}" destId="{1B603034-7EFD-4C59-A749-F0D0B9B0B528}" srcOrd="3" destOrd="0" presId="urn:microsoft.com/office/officeart/2018/2/layout/IconVerticalSolidList"/>
    <dgm:cxn modelId="{AF185525-B978-4CAB-965C-BA2E1C06D8D0}" type="presParOf" srcId="{7E7EB89E-E859-46F6-B35C-75587253CDD8}" destId="{6FCD5754-21F3-427C-9166-0E24717AECC1}" srcOrd="4" destOrd="0" presId="urn:microsoft.com/office/officeart/2018/2/layout/IconVerticalSolidList"/>
    <dgm:cxn modelId="{8C20C38E-4C65-4671-BB55-F66E3A811C24}" type="presParOf" srcId="{6FCD5754-21F3-427C-9166-0E24717AECC1}" destId="{71B5994B-4F4F-4B10-B3E3-BFDD766E85DE}" srcOrd="0" destOrd="0" presId="urn:microsoft.com/office/officeart/2018/2/layout/IconVerticalSolidList"/>
    <dgm:cxn modelId="{EA90B12B-3DA9-483C-9F90-C5F956526160}" type="presParOf" srcId="{6FCD5754-21F3-427C-9166-0E24717AECC1}" destId="{D6A78A2F-CC79-4B8C-82C1-20CC28712807}" srcOrd="1" destOrd="0" presId="urn:microsoft.com/office/officeart/2018/2/layout/IconVerticalSolidList"/>
    <dgm:cxn modelId="{B7CC67EE-2179-4792-9434-A573ABDB25FC}" type="presParOf" srcId="{6FCD5754-21F3-427C-9166-0E24717AECC1}" destId="{45C6C366-EBD5-425D-A0C6-8E5331FCF60E}" srcOrd="2" destOrd="0" presId="urn:microsoft.com/office/officeart/2018/2/layout/IconVerticalSolidList"/>
    <dgm:cxn modelId="{13A5EB7C-F54C-4C19-9BA2-AEBE9AA524B5}" type="presParOf" srcId="{6FCD5754-21F3-427C-9166-0E24717AECC1}" destId="{702B00C2-CE68-4871-949D-ADE64B53D41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523ED1-C319-4DD8-981C-C73FA3D6AC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2C9BC58-6969-4D5C-848B-180EF028277F}">
      <dgm:prSet/>
      <dgm:spPr/>
      <dgm:t>
        <a:bodyPr/>
        <a:lstStyle/>
        <a:p>
          <a:r>
            <a:rPr lang="en-US" dirty="0"/>
            <a:t>In response to Florida Governor Ron DeSantis’ executive order summer of 2020, Seaside offered both in-person and virtual learning for the entire 2020-21 school year. At the start of the school year 75% of our students were face to face, and 25% virtual. By the end of the year most of our students were back to face to face.</a:t>
          </a:r>
        </a:p>
      </dgm:t>
    </dgm:pt>
    <dgm:pt modelId="{5A43A8F1-0F78-4BB3-8C6F-46FDE5B12F17}" type="parTrans" cxnId="{5382AB81-B2EB-4A24-8B09-2117E4684309}">
      <dgm:prSet/>
      <dgm:spPr/>
      <dgm:t>
        <a:bodyPr/>
        <a:lstStyle/>
        <a:p>
          <a:endParaRPr lang="en-US"/>
        </a:p>
      </dgm:t>
    </dgm:pt>
    <dgm:pt modelId="{BCCEB4BE-65A0-4424-9A6F-3FE18BE37926}" type="sibTrans" cxnId="{5382AB81-B2EB-4A24-8B09-2117E4684309}">
      <dgm:prSet/>
      <dgm:spPr/>
      <dgm:t>
        <a:bodyPr/>
        <a:lstStyle/>
        <a:p>
          <a:endParaRPr lang="en-US"/>
        </a:p>
      </dgm:t>
    </dgm:pt>
    <dgm:pt modelId="{60B514AA-340D-414B-9244-77987DCFCA15}">
      <dgm:prSet/>
      <dgm:spPr/>
      <dgm:t>
        <a:bodyPr/>
        <a:lstStyle/>
        <a:p>
          <a:r>
            <a:rPr lang="en-US" dirty="0"/>
            <a:t>Florida Education Finance Program funded schools based on projected student enrollment; therefore, we received funding based on full capacity at our schools.</a:t>
          </a:r>
        </a:p>
      </dgm:t>
    </dgm:pt>
    <dgm:pt modelId="{82F596DE-7597-4357-9BB1-E4DAFC4EC9AC}" type="parTrans" cxnId="{5DBDD73A-80AD-430D-B842-4B8159B5C3BD}">
      <dgm:prSet/>
      <dgm:spPr/>
      <dgm:t>
        <a:bodyPr/>
        <a:lstStyle/>
        <a:p>
          <a:endParaRPr lang="en-US"/>
        </a:p>
      </dgm:t>
    </dgm:pt>
    <dgm:pt modelId="{89F0DAFE-C220-428C-88F6-9ADC65EED522}" type="sibTrans" cxnId="{5DBDD73A-80AD-430D-B842-4B8159B5C3BD}">
      <dgm:prSet/>
      <dgm:spPr/>
      <dgm:t>
        <a:bodyPr/>
        <a:lstStyle/>
        <a:p>
          <a:endParaRPr lang="en-US"/>
        </a:p>
      </dgm:t>
    </dgm:pt>
    <dgm:pt modelId="{40058E31-14C6-483A-9832-C77026653AF7}">
      <dgm:prSet/>
      <dgm:spPr/>
      <dgm:t>
        <a:bodyPr/>
        <a:lstStyle/>
        <a:p>
          <a:r>
            <a:rPr lang="en-US" dirty="0"/>
            <a:t>CARES Act – Elementary &amp; Secondary Schools Emergency Relief funds (ESSER) were available to our schools to help alleviate the increased expenses due to Covid mitigation efforts. Our Beach campus has received $142,154 in ESSER funds to date.</a:t>
          </a:r>
        </a:p>
      </dgm:t>
    </dgm:pt>
    <dgm:pt modelId="{2B664916-4FAC-43FD-8545-EDA9648C1AB4}" type="parTrans" cxnId="{5F4E314F-BE20-4954-8A4B-67DC5CAC152A}">
      <dgm:prSet/>
      <dgm:spPr/>
      <dgm:t>
        <a:bodyPr/>
        <a:lstStyle/>
        <a:p>
          <a:endParaRPr lang="en-US"/>
        </a:p>
      </dgm:t>
    </dgm:pt>
    <dgm:pt modelId="{C49C1F63-3CCA-4AE5-8999-7E46060A5724}" type="sibTrans" cxnId="{5F4E314F-BE20-4954-8A4B-67DC5CAC152A}">
      <dgm:prSet/>
      <dgm:spPr/>
      <dgm:t>
        <a:bodyPr/>
        <a:lstStyle/>
        <a:p>
          <a:endParaRPr lang="en-US"/>
        </a:p>
      </dgm:t>
    </dgm:pt>
    <dgm:pt modelId="{F0172313-0B57-422A-8693-D5175466D9BE}">
      <dgm:prSet/>
      <dgm:spPr/>
      <dgm:t>
        <a:bodyPr/>
        <a:lstStyle/>
        <a:p>
          <a:r>
            <a:rPr lang="en-US" dirty="0"/>
            <a:t>Our initial full-capacity enrollment for this 2021-2022 school year has been impacted by COVID affecting children at greater numbers, lack of the virtual learning option, and our mask wearing mandate. However; most recently our mask mandate has relaxed as the COVID cases have significantly dropped in our area. We believe this will positively impact our enrollment.</a:t>
          </a:r>
        </a:p>
      </dgm:t>
    </dgm:pt>
    <dgm:pt modelId="{7E963D68-1D1D-47A6-BEF4-F62B4FA976DB}" type="parTrans" cxnId="{5222EAFB-199C-4D2F-997F-5FB741BD54EC}">
      <dgm:prSet/>
      <dgm:spPr/>
      <dgm:t>
        <a:bodyPr/>
        <a:lstStyle/>
        <a:p>
          <a:endParaRPr lang="en-US"/>
        </a:p>
      </dgm:t>
    </dgm:pt>
    <dgm:pt modelId="{0D65E478-664F-4E16-99F5-3EEDC40EB95F}" type="sibTrans" cxnId="{5222EAFB-199C-4D2F-997F-5FB741BD54EC}">
      <dgm:prSet/>
      <dgm:spPr/>
      <dgm:t>
        <a:bodyPr/>
        <a:lstStyle/>
        <a:p>
          <a:endParaRPr lang="en-US"/>
        </a:p>
      </dgm:t>
    </dgm:pt>
    <dgm:pt modelId="{EC0B0171-95DD-4FE3-A2FB-B5DFEEC00287}" type="pres">
      <dgm:prSet presAssocID="{77523ED1-C319-4DD8-981C-C73FA3D6ACF1}" presName="linear" presStyleCnt="0">
        <dgm:presLayoutVars>
          <dgm:animLvl val="lvl"/>
          <dgm:resizeHandles val="exact"/>
        </dgm:presLayoutVars>
      </dgm:prSet>
      <dgm:spPr/>
    </dgm:pt>
    <dgm:pt modelId="{464B0F4A-A5E4-4A4A-B0FD-43C4C94BCBD6}" type="pres">
      <dgm:prSet presAssocID="{F2C9BC58-6969-4D5C-848B-180EF028277F}" presName="parentText" presStyleLbl="node1" presStyleIdx="0" presStyleCnt="4">
        <dgm:presLayoutVars>
          <dgm:chMax val="0"/>
          <dgm:bulletEnabled val="1"/>
        </dgm:presLayoutVars>
      </dgm:prSet>
      <dgm:spPr/>
    </dgm:pt>
    <dgm:pt modelId="{46211974-5F39-4281-B1A4-782148AFA97D}" type="pres">
      <dgm:prSet presAssocID="{BCCEB4BE-65A0-4424-9A6F-3FE18BE37926}" presName="spacer" presStyleCnt="0"/>
      <dgm:spPr/>
    </dgm:pt>
    <dgm:pt modelId="{5E197AFB-6704-413C-9389-11E73B58CE64}" type="pres">
      <dgm:prSet presAssocID="{60B514AA-340D-414B-9244-77987DCFCA15}" presName="parentText" presStyleLbl="node1" presStyleIdx="1" presStyleCnt="4">
        <dgm:presLayoutVars>
          <dgm:chMax val="0"/>
          <dgm:bulletEnabled val="1"/>
        </dgm:presLayoutVars>
      </dgm:prSet>
      <dgm:spPr/>
    </dgm:pt>
    <dgm:pt modelId="{A981D129-CC9E-495B-8E41-3AD4614B3F58}" type="pres">
      <dgm:prSet presAssocID="{89F0DAFE-C220-428C-88F6-9ADC65EED522}" presName="spacer" presStyleCnt="0"/>
      <dgm:spPr/>
    </dgm:pt>
    <dgm:pt modelId="{7DA9B469-02AD-47CB-BD9B-2D3DF28C999C}" type="pres">
      <dgm:prSet presAssocID="{40058E31-14C6-483A-9832-C77026653AF7}" presName="parentText" presStyleLbl="node1" presStyleIdx="2" presStyleCnt="4">
        <dgm:presLayoutVars>
          <dgm:chMax val="0"/>
          <dgm:bulletEnabled val="1"/>
        </dgm:presLayoutVars>
      </dgm:prSet>
      <dgm:spPr/>
    </dgm:pt>
    <dgm:pt modelId="{341E358B-64EC-4418-8930-C315FBD5A4AB}" type="pres">
      <dgm:prSet presAssocID="{C49C1F63-3CCA-4AE5-8999-7E46060A5724}" presName="spacer" presStyleCnt="0"/>
      <dgm:spPr/>
    </dgm:pt>
    <dgm:pt modelId="{FA57B72C-1BC1-4B10-AB1A-DD8503FE2342}" type="pres">
      <dgm:prSet presAssocID="{F0172313-0B57-422A-8693-D5175466D9BE}" presName="parentText" presStyleLbl="node1" presStyleIdx="3" presStyleCnt="4">
        <dgm:presLayoutVars>
          <dgm:chMax val="0"/>
          <dgm:bulletEnabled val="1"/>
        </dgm:presLayoutVars>
      </dgm:prSet>
      <dgm:spPr/>
    </dgm:pt>
  </dgm:ptLst>
  <dgm:cxnLst>
    <dgm:cxn modelId="{5DBDD73A-80AD-430D-B842-4B8159B5C3BD}" srcId="{77523ED1-C319-4DD8-981C-C73FA3D6ACF1}" destId="{60B514AA-340D-414B-9244-77987DCFCA15}" srcOrd="1" destOrd="0" parTransId="{82F596DE-7597-4357-9BB1-E4DAFC4EC9AC}" sibTransId="{89F0DAFE-C220-428C-88F6-9ADC65EED522}"/>
    <dgm:cxn modelId="{7C559A66-8393-478E-8C8B-8D3BB8E04201}" type="presOf" srcId="{77523ED1-C319-4DD8-981C-C73FA3D6ACF1}" destId="{EC0B0171-95DD-4FE3-A2FB-B5DFEEC00287}" srcOrd="0" destOrd="0" presId="urn:microsoft.com/office/officeart/2005/8/layout/vList2"/>
    <dgm:cxn modelId="{5F4E314F-BE20-4954-8A4B-67DC5CAC152A}" srcId="{77523ED1-C319-4DD8-981C-C73FA3D6ACF1}" destId="{40058E31-14C6-483A-9832-C77026653AF7}" srcOrd="2" destOrd="0" parTransId="{2B664916-4FAC-43FD-8545-EDA9648C1AB4}" sibTransId="{C49C1F63-3CCA-4AE5-8999-7E46060A5724}"/>
    <dgm:cxn modelId="{04379556-57CB-4D12-A6D0-BB4359760E81}" type="presOf" srcId="{60B514AA-340D-414B-9244-77987DCFCA15}" destId="{5E197AFB-6704-413C-9389-11E73B58CE64}" srcOrd="0" destOrd="0" presId="urn:microsoft.com/office/officeart/2005/8/layout/vList2"/>
    <dgm:cxn modelId="{43247E7F-AF77-442D-99CB-3F885DA86347}" type="presOf" srcId="{40058E31-14C6-483A-9832-C77026653AF7}" destId="{7DA9B469-02AD-47CB-BD9B-2D3DF28C999C}" srcOrd="0" destOrd="0" presId="urn:microsoft.com/office/officeart/2005/8/layout/vList2"/>
    <dgm:cxn modelId="{5382AB81-B2EB-4A24-8B09-2117E4684309}" srcId="{77523ED1-C319-4DD8-981C-C73FA3D6ACF1}" destId="{F2C9BC58-6969-4D5C-848B-180EF028277F}" srcOrd="0" destOrd="0" parTransId="{5A43A8F1-0F78-4BB3-8C6F-46FDE5B12F17}" sibTransId="{BCCEB4BE-65A0-4424-9A6F-3FE18BE37926}"/>
    <dgm:cxn modelId="{E0DB3D9D-EF5F-4DDF-BB91-848A52599B4B}" type="presOf" srcId="{F0172313-0B57-422A-8693-D5175466D9BE}" destId="{FA57B72C-1BC1-4B10-AB1A-DD8503FE2342}" srcOrd="0" destOrd="0" presId="urn:microsoft.com/office/officeart/2005/8/layout/vList2"/>
    <dgm:cxn modelId="{984C16CA-D657-472E-A58C-83247757C661}" type="presOf" srcId="{F2C9BC58-6969-4D5C-848B-180EF028277F}" destId="{464B0F4A-A5E4-4A4A-B0FD-43C4C94BCBD6}" srcOrd="0" destOrd="0" presId="urn:microsoft.com/office/officeart/2005/8/layout/vList2"/>
    <dgm:cxn modelId="{5222EAFB-199C-4D2F-997F-5FB741BD54EC}" srcId="{77523ED1-C319-4DD8-981C-C73FA3D6ACF1}" destId="{F0172313-0B57-422A-8693-D5175466D9BE}" srcOrd="3" destOrd="0" parTransId="{7E963D68-1D1D-47A6-BEF4-F62B4FA976DB}" sibTransId="{0D65E478-664F-4E16-99F5-3EEDC40EB95F}"/>
    <dgm:cxn modelId="{CA4A886C-5952-4932-BB3C-DF1157B59C86}" type="presParOf" srcId="{EC0B0171-95DD-4FE3-A2FB-B5DFEEC00287}" destId="{464B0F4A-A5E4-4A4A-B0FD-43C4C94BCBD6}" srcOrd="0" destOrd="0" presId="urn:microsoft.com/office/officeart/2005/8/layout/vList2"/>
    <dgm:cxn modelId="{2FE4D0C1-1EB6-4AF4-9A11-55D3F8086F91}" type="presParOf" srcId="{EC0B0171-95DD-4FE3-A2FB-B5DFEEC00287}" destId="{46211974-5F39-4281-B1A4-782148AFA97D}" srcOrd="1" destOrd="0" presId="urn:microsoft.com/office/officeart/2005/8/layout/vList2"/>
    <dgm:cxn modelId="{D7CBC31E-BA9C-403B-9F18-4FF545883DB9}" type="presParOf" srcId="{EC0B0171-95DD-4FE3-A2FB-B5DFEEC00287}" destId="{5E197AFB-6704-413C-9389-11E73B58CE64}" srcOrd="2" destOrd="0" presId="urn:microsoft.com/office/officeart/2005/8/layout/vList2"/>
    <dgm:cxn modelId="{5DBBFA7B-E4A1-4EC9-945E-5A11C5DE3068}" type="presParOf" srcId="{EC0B0171-95DD-4FE3-A2FB-B5DFEEC00287}" destId="{A981D129-CC9E-495B-8E41-3AD4614B3F58}" srcOrd="3" destOrd="0" presId="urn:microsoft.com/office/officeart/2005/8/layout/vList2"/>
    <dgm:cxn modelId="{6F95A94D-D2C2-4B6C-A057-BAEDDBC0F847}" type="presParOf" srcId="{EC0B0171-95DD-4FE3-A2FB-B5DFEEC00287}" destId="{7DA9B469-02AD-47CB-BD9B-2D3DF28C999C}" srcOrd="4" destOrd="0" presId="urn:microsoft.com/office/officeart/2005/8/layout/vList2"/>
    <dgm:cxn modelId="{4525297C-90CA-449F-B9F2-4C2B2483E989}" type="presParOf" srcId="{EC0B0171-95DD-4FE3-A2FB-B5DFEEC00287}" destId="{341E358B-64EC-4418-8930-C315FBD5A4AB}" srcOrd="5" destOrd="0" presId="urn:microsoft.com/office/officeart/2005/8/layout/vList2"/>
    <dgm:cxn modelId="{2415AF94-28D2-487D-92DB-A5EFA80C9139}" type="presParOf" srcId="{EC0B0171-95DD-4FE3-A2FB-B5DFEEC00287}" destId="{FA57B72C-1BC1-4B10-AB1A-DD8503FE234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6F34D-48CA-45F5-908D-D092DB72CEAD}">
      <dsp:nvSpPr>
        <dsp:cNvPr id="0" name=""/>
        <dsp:cNvSpPr/>
      </dsp:nvSpPr>
      <dsp:spPr>
        <a:xfrm>
          <a:off x="3905564" y="2372360"/>
          <a:ext cx="3181035" cy="494478"/>
        </a:xfrm>
        <a:custGeom>
          <a:avLst/>
          <a:gdLst/>
          <a:ahLst/>
          <a:cxnLst/>
          <a:rect l="0" t="0" r="0" b="0"/>
          <a:pathLst>
            <a:path>
              <a:moveTo>
                <a:pt x="0" y="0"/>
              </a:moveTo>
              <a:lnTo>
                <a:pt x="0" y="336972"/>
              </a:lnTo>
              <a:lnTo>
                <a:pt x="3181035" y="336972"/>
              </a:lnTo>
              <a:lnTo>
                <a:pt x="3181035"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2703A-562A-4C72-9808-C621C4FF1B9E}">
      <dsp:nvSpPr>
        <dsp:cNvPr id="0" name=""/>
        <dsp:cNvSpPr/>
      </dsp:nvSpPr>
      <dsp:spPr>
        <a:xfrm>
          <a:off x="3905564" y="2372360"/>
          <a:ext cx="1102997" cy="494478"/>
        </a:xfrm>
        <a:custGeom>
          <a:avLst/>
          <a:gdLst/>
          <a:ahLst/>
          <a:cxnLst/>
          <a:rect l="0" t="0" r="0" b="0"/>
          <a:pathLst>
            <a:path>
              <a:moveTo>
                <a:pt x="0" y="0"/>
              </a:moveTo>
              <a:lnTo>
                <a:pt x="0" y="336972"/>
              </a:lnTo>
              <a:lnTo>
                <a:pt x="1102997" y="336972"/>
              </a:lnTo>
              <a:lnTo>
                <a:pt x="1102997"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E1DCB-D784-4466-8159-98EDFD725DA9}">
      <dsp:nvSpPr>
        <dsp:cNvPr id="0" name=""/>
        <dsp:cNvSpPr/>
      </dsp:nvSpPr>
      <dsp:spPr>
        <a:xfrm>
          <a:off x="2930524" y="2372360"/>
          <a:ext cx="975039" cy="494478"/>
        </a:xfrm>
        <a:custGeom>
          <a:avLst/>
          <a:gdLst/>
          <a:ahLst/>
          <a:cxnLst/>
          <a:rect l="0" t="0" r="0" b="0"/>
          <a:pathLst>
            <a:path>
              <a:moveTo>
                <a:pt x="975039" y="0"/>
              </a:moveTo>
              <a:lnTo>
                <a:pt x="975039" y="336972"/>
              </a:lnTo>
              <a:lnTo>
                <a:pt x="0" y="336972"/>
              </a:lnTo>
              <a:lnTo>
                <a:pt x="0"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D9091-C06A-403F-B9C9-30A1F6EBAACC}">
      <dsp:nvSpPr>
        <dsp:cNvPr id="0" name=""/>
        <dsp:cNvSpPr/>
      </dsp:nvSpPr>
      <dsp:spPr>
        <a:xfrm>
          <a:off x="852487" y="2372360"/>
          <a:ext cx="3053077" cy="494478"/>
        </a:xfrm>
        <a:custGeom>
          <a:avLst/>
          <a:gdLst/>
          <a:ahLst/>
          <a:cxnLst/>
          <a:rect l="0" t="0" r="0" b="0"/>
          <a:pathLst>
            <a:path>
              <a:moveTo>
                <a:pt x="3053077" y="0"/>
              </a:moveTo>
              <a:lnTo>
                <a:pt x="3053077" y="336972"/>
              </a:lnTo>
              <a:lnTo>
                <a:pt x="0" y="336972"/>
              </a:lnTo>
              <a:lnTo>
                <a:pt x="0"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2EFD5-8220-4EE9-AA0D-C69FBEC6D435}">
      <dsp:nvSpPr>
        <dsp:cNvPr id="0" name=""/>
        <dsp:cNvSpPr/>
      </dsp:nvSpPr>
      <dsp:spPr>
        <a:xfrm>
          <a:off x="3055458" y="1292725"/>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4F4067-15AD-4123-BCB7-1CFE31821BEE}">
      <dsp:nvSpPr>
        <dsp:cNvPr id="0" name=""/>
        <dsp:cNvSpPr/>
      </dsp:nvSpPr>
      <dsp:spPr>
        <a:xfrm>
          <a:off x="3244371" y="1472192"/>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Consortium Board</a:t>
          </a:r>
        </a:p>
      </dsp:txBody>
      <dsp:txXfrm>
        <a:off x="3275992" y="1503813"/>
        <a:ext cx="1636970" cy="1016392"/>
      </dsp:txXfrm>
    </dsp:sp>
    <dsp:sp modelId="{C395AAAB-F42B-4D35-825C-19B41931B0CF}">
      <dsp:nvSpPr>
        <dsp:cNvPr id="0" name=""/>
        <dsp:cNvSpPr/>
      </dsp:nvSpPr>
      <dsp:spPr>
        <a:xfrm>
          <a:off x="2381"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8DCD0-CB64-4B82-8F1E-926E103DB7D5}">
      <dsp:nvSpPr>
        <dsp:cNvPr id="0" name=""/>
        <dsp:cNvSpPr/>
      </dsp:nvSpPr>
      <dsp:spPr>
        <a:xfrm>
          <a:off x="191293" y="304630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Seaside</a:t>
          </a:r>
        </a:p>
        <a:p>
          <a:pPr marL="0" lvl="0" indent="0" algn="ctr" defTabSz="1066800">
            <a:lnSpc>
              <a:spcPct val="90000"/>
            </a:lnSpc>
            <a:spcBef>
              <a:spcPct val="0"/>
            </a:spcBef>
            <a:spcAft>
              <a:spcPct val="35000"/>
            </a:spcAft>
            <a:buNone/>
          </a:pPr>
          <a:r>
            <a:rPr lang="en-US" sz="2400" kern="1200" dirty="0"/>
            <a:t> Beach</a:t>
          </a:r>
        </a:p>
      </dsp:txBody>
      <dsp:txXfrm>
        <a:off x="222914" y="3077927"/>
        <a:ext cx="1636970" cy="1016392"/>
      </dsp:txXfrm>
    </dsp:sp>
    <dsp:sp modelId="{13233653-7B61-4C47-B5F3-C6C6DE93433E}">
      <dsp:nvSpPr>
        <dsp:cNvPr id="0" name=""/>
        <dsp:cNvSpPr/>
      </dsp:nvSpPr>
      <dsp:spPr>
        <a:xfrm>
          <a:off x="2080418"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618F2-14B9-4091-87BA-8C65417BE9F1}">
      <dsp:nvSpPr>
        <dsp:cNvPr id="0" name=""/>
        <dsp:cNvSpPr/>
      </dsp:nvSpPr>
      <dsp:spPr>
        <a:xfrm>
          <a:off x="2269331" y="304630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Seaside</a:t>
          </a:r>
        </a:p>
        <a:p>
          <a:pPr marL="0" lvl="0" indent="0" algn="ctr" defTabSz="1066800">
            <a:lnSpc>
              <a:spcPct val="90000"/>
            </a:lnSpc>
            <a:spcBef>
              <a:spcPct val="0"/>
            </a:spcBef>
            <a:spcAft>
              <a:spcPct val="35000"/>
            </a:spcAft>
            <a:buNone/>
          </a:pPr>
          <a:r>
            <a:rPr lang="en-US" sz="2400" kern="1200" dirty="0"/>
            <a:t>San Jose	</a:t>
          </a:r>
        </a:p>
      </dsp:txBody>
      <dsp:txXfrm>
        <a:off x="2300952" y="3077927"/>
        <a:ext cx="1636970" cy="1016392"/>
      </dsp:txXfrm>
    </dsp:sp>
    <dsp:sp modelId="{48016B90-84A8-403B-B29C-F8CA6CC0DF95}">
      <dsp:nvSpPr>
        <dsp:cNvPr id="0" name=""/>
        <dsp:cNvSpPr/>
      </dsp:nvSpPr>
      <dsp:spPr>
        <a:xfrm>
          <a:off x="4158456"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EAEA8-DC5D-4ED8-A5D1-4B834F1EF995}">
      <dsp:nvSpPr>
        <dsp:cNvPr id="0" name=""/>
        <dsp:cNvSpPr/>
      </dsp:nvSpPr>
      <dsp:spPr>
        <a:xfrm>
          <a:off x="4347368" y="304630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Seaside </a:t>
          </a:r>
        </a:p>
        <a:p>
          <a:pPr marL="0" lvl="0" indent="0" algn="ctr" defTabSz="1066800">
            <a:lnSpc>
              <a:spcPct val="90000"/>
            </a:lnSpc>
            <a:spcBef>
              <a:spcPct val="0"/>
            </a:spcBef>
            <a:spcAft>
              <a:spcPct val="35000"/>
            </a:spcAft>
            <a:buNone/>
          </a:pPr>
          <a:r>
            <a:rPr lang="en-US" sz="2400" kern="1200" dirty="0"/>
            <a:t>North</a:t>
          </a:r>
        </a:p>
      </dsp:txBody>
      <dsp:txXfrm>
        <a:off x="4378989" y="3077927"/>
        <a:ext cx="1636970" cy="1016392"/>
      </dsp:txXfrm>
    </dsp:sp>
    <dsp:sp modelId="{67B441EA-1377-4072-A3DD-494AF563E9A6}">
      <dsp:nvSpPr>
        <dsp:cNvPr id="0" name=""/>
        <dsp:cNvSpPr/>
      </dsp:nvSpPr>
      <dsp:spPr>
        <a:xfrm>
          <a:off x="6236493"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A94D05-7453-4FE6-9D68-812F011F15A1}">
      <dsp:nvSpPr>
        <dsp:cNvPr id="0" name=""/>
        <dsp:cNvSpPr/>
      </dsp:nvSpPr>
      <dsp:spPr>
        <a:xfrm>
          <a:off x="6425406" y="304630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Sea Turtle</a:t>
          </a:r>
        </a:p>
        <a:p>
          <a:pPr marL="0" lvl="0" indent="0" algn="ctr" defTabSz="1066800">
            <a:lnSpc>
              <a:spcPct val="90000"/>
            </a:lnSpc>
            <a:spcBef>
              <a:spcPct val="0"/>
            </a:spcBef>
            <a:spcAft>
              <a:spcPct val="35000"/>
            </a:spcAft>
            <a:buNone/>
          </a:pPr>
          <a:r>
            <a:rPr lang="en-US" sz="2400" kern="1200" dirty="0"/>
            <a:t>ELC</a:t>
          </a:r>
        </a:p>
      </dsp:txBody>
      <dsp:txXfrm>
        <a:off x="6457027" y="3077927"/>
        <a:ext cx="1636970" cy="1016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AD525-7163-4E39-BFCE-131DB00E5CB8}">
      <dsp:nvSpPr>
        <dsp:cNvPr id="0" name=""/>
        <dsp:cNvSpPr/>
      </dsp:nvSpPr>
      <dsp:spPr>
        <a:xfrm>
          <a:off x="0" y="61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7D3C2-32EE-471B-B0FC-084EEB31EAEA}">
      <dsp:nvSpPr>
        <dsp:cNvPr id="0" name=""/>
        <dsp:cNvSpPr/>
      </dsp:nvSpPr>
      <dsp:spPr>
        <a:xfrm>
          <a:off x="436480" y="325271"/>
          <a:ext cx="793601" cy="793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9174B0-ABDA-4198-BF74-6BFC81216B15}">
      <dsp:nvSpPr>
        <dsp:cNvPr id="0" name=""/>
        <dsp:cNvSpPr/>
      </dsp:nvSpPr>
      <dsp:spPr>
        <a:xfrm>
          <a:off x="1666563" y="61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755650">
            <a:lnSpc>
              <a:spcPct val="90000"/>
            </a:lnSpc>
            <a:spcBef>
              <a:spcPct val="0"/>
            </a:spcBef>
            <a:spcAft>
              <a:spcPct val="35000"/>
            </a:spcAft>
            <a:buNone/>
          </a:pPr>
          <a:r>
            <a:rPr lang="en-US" sz="1700" kern="1200" dirty="0"/>
            <a:t>Our Principal and Assistant Principal, now in their second year in their positions at our Beach campus, continue to provide strong positive leadership.</a:t>
          </a:r>
        </a:p>
      </dsp:txBody>
      <dsp:txXfrm>
        <a:off x="1666563" y="616"/>
        <a:ext cx="5243823" cy="1442911"/>
      </dsp:txXfrm>
    </dsp:sp>
    <dsp:sp modelId="{000FA3E9-AE79-4161-B002-ED116352F831}">
      <dsp:nvSpPr>
        <dsp:cNvPr id="0" name=""/>
        <dsp:cNvSpPr/>
      </dsp:nvSpPr>
      <dsp:spPr>
        <a:xfrm>
          <a:off x="0" y="180425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B7D58-11F4-4FCD-8819-E9774C33E0BB}">
      <dsp:nvSpPr>
        <dsp:cNvPr id="0" name=""/>
        <dsp:cNvSpPr/>
      </dsp:nvSpPr>
      <dsp:spPr>
        <a:xfrm>
          <a:off x="436480" y="2128911"/>
          <a:ext cx="793601" cy="793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12F89E-7B86-4D8C-935A-997BEEF1630D}">
      <dsp:nvSpPr>
        <dsp:cNvPr id="0" name=""/>
        <dsp:cNvSpPr/>
      </dsp:nvSpPr>
      <dsp:spPr>
        <a:xfrm>
          <a:off x="1666563" y="180425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755650">
            <a:lnSpc>
              <a:spcPct val="90000"/>
            </a:lnSpc>
            <a:spcBef>
              <a:spcPct val="0"/>
            </a:spcBef>
            <a:spcAft>
              <a:spcPct val="35000"/>
            </a:spcAft>
            <a:buNone/>
          </a:pPr>
          <a:r>
            <a:rPr lang="en-US" sz="1700" kern="1200" dirty="0"/>
            <a:t>One of our tenured ESE teachers has taken on Director of ESE responsibilities to ensure compliance with all District and State mandates.</a:t>
          </a:r>
        </a:p>
      </dsp:txBody>
      <dsp:txXfrm>
        <a:off x="1666563" y="1804256"/>
        <a:ext cx="5243823" cy="1442911"/>
      </dsp:txXfrm>
    </dsp:sp>
    <dsp:sp modelId="{71B5994B-4F4F-4B10-B3E3-BFDD766E85DE}">
      <dsp:nvSpPr>
        <dsp:cNvPr id="0" name=""/>
        <dsp:cNvSpPr/>
      </dsp:nvSpPr>
      <dsp:spPr>
        <a:xfrm>
          <a:off x="0" y="360789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78A2F-CC79-4B8C-82C1-20CC28712807}">
      <dsp:nvSpPr>
        <dsp:cNvPr id="0" name=""/>
        <dsp:cNvSpPr/>
      </dsp:nvSpPr>
      <dsp:spPr>
        <a:xfrm>
          <a:off x="436480" y="3932551"/>
          <a:ext cx="793601" cy="793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2B00C2-CE68-4871-949D-ADE64B53D416}">
      <dsp:nvSpPr>
        <dsp:cNvPr id="0" name=""/>
        <dsp:cNvSpPr/>
      </dsp:nvSpPr>
      <dsp:spPr>
        <a:xfrm>
          <a:off x="1666563" y="360789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755650">
            <a:lnSpc>
              <a:spcPct val="90000"/>
            </a:lnSpc>
            <a:spcBef>
              <a:spcPct val="0"/>
            </a:spcBef>
            <a:spcAft>
              <a:spcPct val="35000"/>
            </a:spcAft>
            <a:buNone/>
          </a:pPr>
          <a:r>
            <a:rPr lang="en-US" sz="1700" kern="1200" dirty="0"/>
            <a:t>In addition to our new Board Treasurer, Jolie Usry, we have two new Board applicants going through the training process who we are confident will bring great leadership and organizational skills to the Board.</a:t>
          </a:r>
        </a:p>
      </dsp:txBody>
      <dsp:txXfrm>
        <a:off x="1666563" y="3607896"/>
        <a:ext cx="5243823" cy="1442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B0F4A-A5E4-4A4A-B0FD-43C4C94BCBD6}">
      <dsp:nvSpPr>
        <dsp:cNvPr id="0" name=""/>
        <dsp:cNvSpPr/>
      </dsp:nvSpPr>
      <dsp:spPr>
        <a:xfrm>
          <a:off x="0" y="150690"/>
          <a:ext cx="6797675" cy="130473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In response to Florida Governor Ron DeSantis’ executive order summer of 2020, Seaside offered both in-person and virtual learning for the entire 2020-21 school year. At the start of the school year 75% of our students were face to face, and 25% virtual. By the end of the year most of our students were back to face to face.</a:t>
          </a:r>
        </a:p>
      </dsp:txBody>
      <dsp:txXfrm>
        <a:off x="63692" y="214382"/>
        <a:ext cx="6670291" cy="1177348"/>
      </dsp:txXfrm>
    </dsp:sp>
    <dsp:sp modelId="{5E197AFB-6704-413C-9389-11E73B58CE64}">
      <dsp:nvSpPr>
        <dsp:cNvPr id="0" name=""/>
        <dsp:cNvSpPr/>
      </dsp:nvSpPr>
      <dsp:spPr>
        <a:xfrm>
          <a:off x="0" y="1498623"/>
          <a:ext cx="6797675" cy="1304732"/>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Florida Education Finance Program funded schools based on projected student enrollment; therefore, we received funding based on full capacity at our schools.</a:t>
          </a:r>
        </a:p>
      </dsp:txBody>
      <dsp:txXfrm>
        <a:off x="63692" y="1562315"/>
        <a:ext cx="6670291" cy="1177348"/>
      </dsp:txXfrm>
    </dsp:sp>
    <dsp:sp modelId="{7DA9B469-02AD-47CB-BD9B-2D3DF28C999C}">
      <dsp:nvSpPr>
        <dsp:cNvPr id="0" name=""/>
        <dsp:cNvSpPr/>
      </dsp:nvSpPr>
      <dsp:spPr>
        <a:xfrm>
          <a:off x="0" y="2846556"/>
          <a:ext cx="6797675" cy="1304732"/>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CARES Act – Elementary &amp; Secondary Schools Emergency Relief funds (ESSER) were available to our schools to help alleviate the increased expenses due to Covid mitigation efforts. Our Beach campus has received $142,154 in ESSER funds to date.</a:t>
          </a:r>
        </a:p>
      </dsp:txBody>
      <dsp:txXfrm>
        <a:off x="63692" y="2910248"/>
        <a:ext cx="6670291" cy="1177348"/>
      </dsp:txXfrm>
    </dsp:sp>
    <dsp:sp modelId="{FA57B72C-1BC1-4B10-AB1A-DD8503FE2342}">
      <dsp:nvSpPr>
        <dsp:cNvPr id="0" name=""/>
        <dsp:cNvSpPr/>
      </dsp:nvSpPr>
      <dsp:spPr>
        <a:xfrm>
          <a:off x="0" y="4194488"/>
          <a:ext cx="6797675" cy="1304732"/>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Our initial full-capacity enrollment for this 2021-2022 school year has been impacted by COVID affecting children at greater numbers, lack of the virtual learning option, and our mask wearing mandate. However; most recently our mask mandate has relaxed as the COVID cases have significantly dropped in our area. We believe this will positively impact our enrollment.</a:t>
          </a:r>
        </a:p>
      </dsp:txBody>
      <dsp:txXfrm>
        <a:off x="63692" y="4258180"/>
        <a:ext cx="6670291" cy="11773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ADC1503-4149-4D26-8627-445BFA2E530B}" type="datetimeFigureOut">
              <a:rPr lang="en-US" smtClean="0"/>
              <a:t>11/18/2021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DE13C23-78F5-4AD9-A60C-97D712E705FF}" type="slidenum">
              <a:rPr lang="en-US" smtClean="0"/>
              <a:t>‹#›</a:t>
            </a:fld>
            <a:endParaRPr lang="en-US"/>
          </a:p>
        </p:txBody>
      </p:sp>
    </p:spTree>
    <p:extLst>
      <p:ext uri="{BB962C8B-B14F-4D97-AF65-F5344CB8AC3E}">
        <p14:creationId xmlns:p14="http://schemas.microsoft.com/office/powerpoint/2010/main" val="79887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13C23-78F5-4AD9-A60C-97D712E705FF}" type="slidenum">
              <a:rPr lang="en-US" smtClean="0"/>
              <a:t>1</a:t>
            </a:fld>
            <a:endParaRPr lang="en-US"/>
          </a:p>
        </p:txBody>
      </p:sp>
    </p:spTree>
    <p:extLst>
      <p:ext uri="{BB962C8B-B14F-4D97-AF65-F5344CB8AC3E}">
        <p14:creationId xmlns:p14="http://schemas.microsoft.com/office/powerpoint/2010/main" val="307484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13C23-78F5-4AD9-A60C-97D712E705FF}" type="slidenum">
              <a:rPr lang="en-US" smtClean="0"/>
              <a:t>18</a:t>
            </a:fld>
            <a:endParaRPr lang="en-US"/>
          </a:p>
        </p:txBody>
      </p:sp>
    </p:spTree>
    <p:extLst>
      <p:ext uri="{BB962C8B-B14F-4D97-AF65-F5344CB8AC3E}">
        <p14:creationId xmlns:p14="http://schemas.microsoft.com/office/powerpoint/2010/main" val="378614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13C23-78F5-4AD9-A60C-97D712E705FF}" type="slidenum">
              <a:rPr lang="en-US" smtClean="0"/>
              <a:t>2</a:t>
            </a:fld>
            <a:endParaRPr lang="en-US"/>
          </a:p>
        </p:txBody>
      </p:sp>
    </p:spTree>
    <p:extLst>
      <p:ext uri="{BB962C8B-B14F-4D97-AF65-F5344CB8AC3E}">
        <p14:creationId xmlns:p14="http://schemas.microsoft.com/office/powerpoint/2010/main" val="289011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13C23-78F5-4AD9-A60C-97D712E705FF}" type="slidenum">
              <a:rPr lang="en-US" smtClean="0"/>
              <a:t>3</a:t>
            </a:fld>
            <a:endParaRPr lang="en-US"/>
          </a:p>
        </p:txBody>
      </p:sp>
    </p:spTree>
    <p:extLst>
      <p:ext uri="{BB962C8B-B14F-4D97-AF65-F5344CB8AC3E}">
        <p14:creationId xmlns:p14="http://schemas.microsoft.com/office/powerpoint/2010/main" val="200204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13C23-78F5-4AD9-A60C-97D712E705FF}" type="slidenum">
              <a:rPr lang="en-US" smtClean="0"/>
              <a:t>5</a:t>
            </a:fld>
            <a:endParaRPr lang="en-US"/>
          </a:p>
        </p:txBody>
      </p:sp>
    </p:spTree>
    <p:extLst>
      <p:ext uri="{BB962C8B-B14F-4D97-AF65-F5344CB8AC3E}">
        <p14:creationId xmlns:p14="http://schemas.microsoft.com/office/powerpoint/2010/main" val="242074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13C23-78F5-4AD9-A60C-97D712E705FF}" type="slidenum">
              <a:rPr lang="en-US" smtClean="0"/>
              <a:t>6</a:t>
            </a:fld>
            <a:endParaRPr lang="en-US"/>
          </a:p>
        </p:txBody>
      </p:sp>
    </p:spTree>
    <p:extLst>
      <p:ext uri="{BB962C8B-B14F-4D97-AF65-F5344CB8AC3E}">
        <p14:creationId xmlns:p14="http://schemas.microsoft.com/office/powerpoint/2010/main" val="279479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13C23-78F5-4AD9-A60C-97D712E705FF}" type="slidenum">
              <a:rPr lang="en-US" smtClean="0"/>
              <a:t>7</a:t>
            </a:fld>
            <a:endParaRPr lang="en-US"/>
          </a:p>
        </p:txBody>
      </p:sp>
    </p:spTree>
    <p:extLst>
      <p:ext uri="{BB962C8B-B14F-4D97-AF65-F5344CB8AC3E}">
        <p14:creationId xmlns:p14="http://schemas.microsoft.com/office/powerpoint/2010/main" val="1584975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13C23-78F5-4AD9-A60C-97D712E705FF}" type="slidenum">
              <a:rPr lang="en-US" smtClean="0"/>
              <a:t>8</a:t>
            </a:fld>
            <a:endParaRPr lang="en-US"/>
          </a:p>
        </p:txBody>
      </p:sp>
    </p:spTree>
    <p:extLst>
      <p:ext uri="{BB962C8B-B14F-4D97-AF65-F5344CB8AC3E}">
        <p14:creationId xmlns:p14="http://schemas.microsoft.com/office/powerpoint/2010/main" val="317729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13C23-78F5-4AD9-A60C-97D712E705FF}" type="slidenum">
              <a:rPr lang="en-US" smtClean="0"/>
              <a:t>9</a:t>
            </a:fld>
            <a:endParaRPr lang="en-US"/>
          </a:p>
        </p:txBody>
      </p:sp>
    </p:spTree>
    <p:extLst>
      <p:ext uri="{BB962C8B-B14F-4D97-AF65-F5344CB8AC3E}">
        <p14:creationId xmlns:p14="http://schemas.microsoft.com/office/powerpoint/2010/main" val="269508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13C23-78F5-4AD9-A60C-97D712E705FF}" type="slidenum">
              <a:rPr lang="en-US" smtClean="0"/>
              <a:t>11</a:t>
            </a:fld>
            <a:endParaRPr lang="en-US"/>
          </a:p>
        </p:txBody>
      </p:sp>
    </p:spTree>
    <p:extLst>
      <p:ext uri="{BB962C8B-B14F-4D97-AF65-F5344CB8AC3E}">
        <p14:creationId xmlns:p14="http://schemas.microsoft.com/office/powerpoint/2010/main" val="16639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B48BD0-C62A-4AF5-9706-5DD600F16763}"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50429-5C93-4CF3-B529-892A33B9462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586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48BD0-C62A-4AF5-9706-5DD600F16763}"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50429-5C93-4CF3-B529-892A33B94627}" type="slidenum">
              <a:rPr lang="en-US" smtClean="0"/>
              <a:t>‹#›</a:t>
            </a:fld>
            <a:endParaRPr lang="en-US"/>
          </a:p>
        </p:txBody>
      </p:sp>
    </p:spTree>
    <p:extLst>
      <p:ext uri="{BB962C8B-B14F-4D97-AF65-F5344CB8AC3E}">
        <p14:creationId xmlns:p14="http://schemas.microsoft.com/office/powerpoint/2010/main" val="370813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48BD0-C62A-4AF5-9706-5DD600F16763}"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50429-5C93-4CF3-B529-892A33B94627}" type="slidenum">
              <a:rPr lang="en-US" smtClean="0"/>
              <a:t>‹#›</a:t>
            </a:fld>
            <a:endParaRPr lang="en-US"/>
          </a:p>
        </p:txBody>
      </p:sp>
    </p:spTree>
    <p:extLst>
      <p:ext uri="{BB962C8B-B14F-4D97-AF65-F5344CB8AC3E}">
        <p14:creationId xmlns:p14="http://schemas.microsoft.com/office/powerpoint/2010/main" val="33949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48BD0-C62A-4AF5-9706-5DD600F16763}"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50429-5C93-4CF3-B529-892A33B94627}" type="slidenum">
              <a:rPr lang="en-US" smtClean="0"/>
              <a:t>‹#›</a:t>
            </a:fld>
            <a:endParaRPr lang="en-US"/>
          </a:p>
        </p:txBody>
      </p:sp>
    </p:spTree>
    <p:extLst>
      <p:ext uri="{BB962C8B-B14F-4D97-AF65-F5344CB8AC3E}">
        <p14:creationId xmlns:p14="http://schemas.microsoft.com/office/powerpoint/2010/main" val="10284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B48BD0-C62A-4AF5-9706-5DD600F16763}"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50429-5C93-4CF3-B529-892A33B9462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77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B48BD0-C62A-4AF5-9706-5DD600F16763}"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50429-5C93-4CF3-B529-892A33B94627}" type="slidenum">
              <a:rPr lang="en-US" smtClean="0"/>
              <a:t>‹#›</a:t>
            </a:fld>
            <a:endParaRPr lang="en-US"/>
          </a:p>
        </p:txBody>
      </p:sp>
    </p:spTree>
    <p:extLst>
      <p:ext uri="{BB962C8B-B14F-4D97-AF65-F5344CB8AC3E}">
        <p14:creationId xmlns:p14="http://schemas.microsoft.com/office/powerpoint/2010/main" val="62433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B48BD0-C62A-4AF5-9706-5DD600F16763}"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50429-5C93-4CF3-B529-892A33B94627}" type="slidenum">
              <a:rPr lang="en-US" smtClean="0"/>
              <a:t>‹#›</a:t>
            </a:fld>
            <a:endParaRPr lang="en-US"/>
          </a:p>
        </p:txBody>
      </p:sp>
    </p:spTree>
    <p:extLst>
      <p:ext uri="{BB962C8B-B14F-4D97-AF65-F5344CB8AC3E}">
        <p14:creationId xmlns:p14="http://schemas.microsoft.com/office/powerpoint/2010/main" val="264898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B48BD0-C62A-4AF5-9706-5DD600F16763}"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50429-5C93-4CF3-B529-892A33B94627}" type="slidenum">
              <a:rPr lang="en-US" smtClean="0"/>
              <a:t>‹#›</a:t>
            </a:fld>
            <a:endParaRPr lang="en-US"/>
          </a:p>
        </p:txBody>
      </p:sp>
    </p:spTree>
    <p:extLst>
      <p:ext uri="{BB962C8B-B14F-4D97-AF65-F5344CB8AC3E}">
        <p14:creationId xmlns:p14="http://schemas.microsoft.com/office/powerpoint/2010/main" val="201771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B48BD0-C62A-4AF5-9706-5DD600F16763}" type="datetimeFigureOut">
              <a:rPr lang="en-US" smtClean="0"/>
              <a:t>11/18/2021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1F50429-5C93-4CF3-B529-892A33B94627}" type="slidenum">
              <a:rPr lang="en-US" smtClean="0"/>
              <a:t>‹#›</a:t>
            </a:fld>
            <a:endParaRPr lang="en-US"/>
          </a:p>
        </p:txBody>
      </p:sp>
    </p:spTree>
    <p:extLst>
      <p:ext uri="{BB962C8B-B14F-4D97-AF65-F5344CB8AC3E}">
        <p14:creationId xmlns:p14="http://schemas.microsoft.com/office/powerpoint/2010/main" val="306837966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3B48BD0-C62A-4AF5-9706-5DD600F16763}" type="datetimeFigureOut">
              <a:rPr lang="en-US" smtClean="0"/>
              <a:t>11/18/2021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F50429-5C93-4CF3-B529-892A33B94627}" type="slidenum">
              <a:rPr lang="en-US" smtClean="0"/>
              <a:t>‹#›</a:t>
            </a:fld>
            <a:endParaRPr lang="en-US"/>
          </a:p>
        </p:txBody>
      </p:sp>
    </p:spTree>
    <p:extLst>
      <p:ext uri="{BB962C8B-B14F-4D97-AF65-F5344CB8AC3E}">
        <p14:creationId xmlns:p14="http://schemas.microsoft.com/office/powerpoint/2010/main" val="11200545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B48BD0-C62A-4AF5-9706-5DD600F16763}"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50429-5C93-4CF3-B529-892A33B94627}" type="slidenum">
              <a:rPr lang="en-US" smtClean="0"/>
              <a:t>‹#›</a:t>
            </a:fld>
            <a:endParaRPr lang="en-US"/>
          </a:p>
        </p:txBody>
      </p:sp>
    </p:spTree>
    <p:extLst>
      <p:ext uri="{BB962C8B-B14F-4D97-AF65-F5344CB8AC3E}">
        <p14:creationId xmlns:p14="http://schemas.microsoft.com/office/powerpoint/2010/main" val="337867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3B48BD0-C62A-4AF5-9706-5DD600F16763}" type="datetimeFigureOut">
              <a:rPr lang="en-US" smtClean="0"/>
              <a:t>11/18/2021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F50429-5C93-4CF3-B529-892A33B9462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97717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 name="Rectangle 10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Rectangle 108">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7" name="Straight Connector 110">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8" name="Rectangle 1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57D4105-DFB1-4234-87E1-24FBACA8BB96}"/>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4800" kern="1200" spc="-50" baseline="0">
                <a:solidFill>
                  <a:schemeClr val="tx1">
                    <a:lumMod val="75000"/>
                    <a:lumOff val="25000"/>
                  </a:schemeClr>
                </a:solidFill>
                <a:latin typeface="+mj-lt"/>
                <a:ea typeface="+mj-ea"/>
                <a:cs typeface="+mj-cs"/>
              </a:rPr>
              <a:t>Seaside Charter Beach</a:t>
            </a:r>
            <a:endParaRPr lang="en-US" sz="4800" kern="1200" spc="-50" baseline="0" dirty="0">
              <a:solidFill>
                <a:schemeClr val="tx1">
                  <a:lumMod val="75000"/>
                  <a:lumOff val="25000"/>
                </a:schemeClr>
              </a:solidFill>
              <a:latin typeface="+mj-lt"/>
              <a:ea typeface="+mj-ea"/>
              <a:cs typeface="+mj-cs"/>
            </a:endParaRPr>
          </a:p>
        </p:txBody>
      </p:sp>
      <p:pic>
        <p:nvPicPr>
          <p:cNvPr id="3" name="Picture 2" descr="A picture containing sky, outdoor, road, building&#10;&#10;Description automatically generated">
            <a:extLst>
              <a:ext uri="{FF2B5EF4-FFF2-40B4-BE49-F238E27FC236}">
                <a16:creationId xmlns:a16="http://schemas.microsoft.com/office/drawing/2014/main" id="{2EE6D382-92F7-428A-BEC2-E105CE15A8F3}"/>
              </a:ext>
            </a:extLst>
          </p:cNvPr>
          <p:cNvPicPr>
            <a:picLocks noChangeAspect="1"/>
          </p:cNvPicPr>
          <p:nvPr/>
        </p:nvPicPr>
        <p:blipFill rotWithShape="1">
          <a:blip r:embed="rId3">
            <a:extLst>
              <a:ext uri="{28A0092B-C50C-407E-A947-70E740481C1C}">
                <a14:useLocalDpi xmlns:a14="http://schemas.microsoft.com/office/drawing/2010/main" val="0"/>
              </a:ext>
            </a:extLst>
          </a:blip>
          <a:srcRect r="2487" b="2"/>
          <a:stretch/>
        </p:blipFill>
        <p:spPr>
          <a:xfrm>
            <a:off x="633999" y="640081"/>
            <a:ext cx="6909801" cy="5314406"/>
          </a:xfrm>
          <a:prstGeom prst="rect">
            <a:avLst/>
          </a:prstGeom>
        </p:spPr>
      </p:pic>
      <p:cxnSp>
        <p:nvCxnSpPr>
          <p:cNvPr id="129" name="Straight Connector 1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A5F5A8E-FEB5-4BE1-8642-B4AAE498CEA0}"/>
              </a:ext>
            </a:extLst>
          </p:cNvPr>
          <p:cNvSpPr>
            <a:spLocks noGrp="1"/>
          </p:cNvSpPr>
          <p:nvPr>
            <p:ph type="body" sz="half" idx="2"/>
          </p:nvPr>
        </p:nvSpPr>
        <p:spPr>
          <a:xfrm>
            <a:off x="7859485" y="2198913"/>
            <a:ext cx="3690257" cy="3755565"/>
          </a:xfrm>
        </p:spPr>
        <p:txBody>
          <a:bodyPr vert="horz" lIns="0" tIns="45720" rIns="0" bIns="45720" rtlCol="0">
            <a:normAutofit/>
          </a:bodyPr>
          <a:lstStyle/>
          <a:p>
            <a:r>
              <a:rPr lang="en-US" b="1">
                <a:solidFill>
                  <a:schemeClr val="tx1">
                    <a:lumMod val="75000"/>
                    <a:lumOff val="25000"/>
                  </a:schemeClr>
                </a:solidFill>
              </a:rPr>
              <a:t>Seaside School Consortium, Inc. </a:t>
            </a:r>
          </a:p>
          <a:p>
            <a:r>
              <a:rPr lang="en-US" b="1">
                <a:solidFill>
                  <a:schemeClr val="tx1">
                    <a:lumMod val="75000"/>
                    <a:lumOff val="25000"/>
                  </a:schemeClr>
                </a:solidFill>
              </a:rPr>
              <a:t>Series 2018 A &amp; B Educational Revenue Bonds</a:t>
            </a:r>
          </a:p>
          <a:p>
            <a:r>
              <a:rPr lang="en-US" b="1">
                <a:solidFill>
                  <a:schemeClr val="tx1">
                    <a:lumMod val="75000"/>
                    <a:lumOff val="25000"/>
                  </a:schemeClr>
                </a:solidFill>
              </a:rPr>
              <a:t>Investor Call</a:t>
            </a:r>
          </a:p>
          <a:p>
            <a:r>
              <a:rPr lang="en-US" b="1">
                <a:solidFill>
                  <a:schemeClr val="tx1">
                    <a:lumMod val="75000"/>
                    <a:lumOff val="25000"/>
                  </a:schemeClr>
                </a:solidFill>
              </a:rPr>
              <a:t>NOVEMBER 10, 2021 - 10:00 AM EST</a:t>
            </a:r>
          </a:p>
        </p:txBody>
      </p:sp>
      <p:sp>
        <p:nvSpPr>
          <p:cNvPr id="130" name="Rectangle 116">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Rectangle 118">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753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35F8-0E36-482E-870F-E71C9D3F38E6}"/>
              </a:ext>
            </a:extLst>
          </p:cNvPr>
          <p:cNvSpPr>
            <a:spLocks noGrp="1"/>
          </p:cNvSpPr>
          <p:nvPr>
            <p:ph type="title"/>
          </p:nvPr>
        </p:nvSpPr>
        <p:spPr/>
        <p:txBody>
          <a:bodyPr/>
          <a:lstStyle/>
          <a:p>
            <a:pPr algn="ctr"/>
            <a:r>
              <a:rPr lang="en-US" dirty="0"/>
              <a:t>Enrollment as of October 2021</a:t>
            </a:r>
          </a:p>
        </p:txBody>
      </p:sp>
      <p:graphicFrame>
        <p:nvGraphicFramePr>
          <p:cNvPr id="6" name="Table 5">
            <a:extLst>
              <a:ext uri="{FF2B5EF4-FFF2-40B4-BE49-F238E27FC236}">
                <a16:creationId xmlns:a16="http://schemas.microsoft.com/office/drawing/2014/main" id="{909D050F-5036-4F69-9114-BC572A73973A}"/>
              </a:ext>
            </a:extLst>
          </p:cNvPr>
          <p:cNvGraphicFramePr>
            <a:graphicFrameLocks noGrp="1"/>
          </p:cNvGraphicFramePr>
          <p:nvPr>
            <p:extLst>
              <p:ext uri="{D42A27DB-BD31-4B8C-83A1-F6EECF244321}">
                <p14:modId xmlns:p14="http://schemas.microsoft.com/office/powerpoint/2010/main" val="3539794408"/>
              </p:ext>
            </p:extLst>
          </p:nvPr>
        </p:nvGraphicFramePr>
        <p:xfrm>
          <a:off x="6666199" y="2088086"/>
          <a:ext cx="4375910" cy="4184375"/>
        </p:xfrm>
        <a:graphic>
          <a:graphicData uri="http://schemas.openxmlformats.org/drawingml/2006/table">
            <a:tbl>
              <a:tblPr>
                <a:tableStyleId>{5C22544A-7EE6-4342-B048-85BDC9FD1C3A}</a:tableStyleId>
              </a:tblPr>
              <a:tblGrid>
                <a:gridCol w="770699">
                  <a:extLst>
                    <a:ext uri="{9D8B030D-6E8A-4147-A177-3AD203B41FA5}">
                      <a16:colId xmlns:a16="http://schemas.microsoft.com/office/drawing/2014/main" val="3225959401"/>
                    </a:ext>
                  </a:extLst>
                </a:gridCol>
                <a:gridCol w="1239837">
                  <a:extLst>
                    <a:ext uri="{9D8B030D-6E8A-4147-A177-3AD203B41FA5}">
                      <a16:colId xmlns:a16="http://schemas.microsoft.com/office/drawing/2014/main" val="1930480888"/>
                    </a:ext>
                  </a:extLst>
                </a:gridCol>
                <a:gridCol w="1182687">
                  <a:extLst>
                    <a:ext uri="{9D8B030D-6E8A-4147-A177-3AD203B41FA5}">
                      <a16:colId xmlns:a16="http://schemas.microsoft.com/office/drawing/2014/main" val="840141048"/>
                    </a:ext>
                  </a:extLst>
                </a:gridCol>
                <a:gridCol w="1182687">
                  <a:extLst>
                    <a:ext uri="{9D8B030D-6E8A-4147-A177-3AD203B41FA5}">
                      <a16:colId xmlns:a16="http://schemas.microsoft.com/office/drawing/2014/main" val="2434530162"/>
                    </a:ext>
                  </a:extLst>
                </a:gridCol>
              </a:tblGrid>
              <a:tr h="0">
                <a:tc>
                  <a:txBody>
                    <a:bodyPr/>
                    <a:lstStyle/>
                    <a:p>
                      <a:pPr algn="ctr" fontAlgn="b"/>
                      <a:r>
                        <a:rPr lang="en-US" sz="2000" u="none" strike="noStrike" dirty="0">
                          <a:effectLst/>
                        </a:rPr>
                        <a:t> </a:t>
                      </a:r>
                      <a:r>
                        <a:rPr lang="en-US" sz="2000" b="1" u="none" strike="noStrike" dirty="0">
                          <a:effectLst/>
                        </a:rPr>
                        <a:t>Grade</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2022-2023 </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2023-2024</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a:solidFill>
                            <a:srgbClr val="000000"/>
                          </a:solidFill>
                          <a:effectLst/>
                          <a:latin typeface="Calibri" panose="020F0502020204030204" pitchFamily="34" charset="0"/>
                        </a:rPr>
                        <a:t>2024-2025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9835735"/>
                  </a:ext>
                </a:extLst>
              </a:tr>
              <a:tr h="3870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u="none" strike="noStrike" dirty="0">
                          <a:effectLst/>
                        </a:rPr>
                        <a:t>K</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6304293"/>
                  </a:ext>
                </a:extLst>
              </a:tr>
              <a:tr h="3870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9335328"/>
                  </a:ext>
                </a:extLst>
              </a:tr>
              <a:tr h="387005">
                <a:tc>
                  <a:txBody>
                    <a:bodyPr/>
                    <a:lstStyle/>
                    <a:p>
                      <a:pPr algn="l" fontAlgn="b"/>
                      <a:r>
                        <a:rPr lang="en-US" sz="2000" b="1" u="none" strike="noStrike" dirty="0">
                          <a:effectLst/>
                        </a:rPr>
                        <a:t>2</a:t>
                      </a:r>
                      <a:r>
                        <a:rPr lang="en-US" sz="2000" b="1" u="none" strike="noStrike" baseline="30000" dirty="0">
                          <a:effectLst/>
                        </a:rPr>
                        <a:t>nd</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7155907"/>
                  </a:ext>
                </a:extLst>
              </a:tr>
              <a:tr h="387005">
                <a:tc>
                  <a:txBody>
                    <a:bodyPr/>
                    <a:lstStyle/>
                    <a:p>
                      <a:pPr algn="l" fontAlgn="b"/>
                      <a:r>
                        <a:rPr lang="en-US" sz="2000" b="1" u="none" strike="noStrike" dirty="0">
                          <a:effectLst/>
                        </a:rPr>
                        <a:t>3</a:t>
                      </a:r>
                      <a:r>
                        <a:rPr lang="en-US" sz="2000" b="1" u="none" strike="noStrike" baseline="30000" dirty="0">
                          <a:effectLst/>
                        </a:rPr>
                        <a:t>rd</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105204"/>
                  </a:ext>
                </a:extLst>
              </a:tr>
              <a:tr h="387005">
                <a:tc>
                  <a:txBody>
                    <a:bodyPr/>
                    <a:lstStyle/>
                    <a:p>
                      <a:pPr algn="l" fontAlgn="b"/>
                      <a:r>
                        <a:rPr lang="en-US" sz="2000" b="1" i="0" u="none" strike="noStrike" dirty="0">
                          <a:solidFill>
                            <a:srgbClr val="000000"/>
                          </a:solidFill>
                          <a:effectLst/>
                          <a:latin typeface="Calibri" panose="020F0502020204030204" pitchFamily="34" charset="0"/>
                        </a:rPr>
                        <a:t>4</a:t>
                      </a:r>
                      <a:r>
                        <a:rPr lang="en-US" sz="2000" b="1" i="0" u="none" strike="noStrike" baseline="30000" dirty="0">
                          <a:solidFill>
                            <a:srgbClr val="000000"/>
                          </a:solidFill>
                          <a:effectLst/>
                          <a:latin typeface="Calibri" panose="020F0502020204030204" pitchFamily="34" charset="0"/>
                        </a:rPr>
                        <a:t>th</a:t>
                      </a:r>
                      <a:r>
                        <a:rPr lang="en-US" sz="2000" b="1"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0474737"/>
                  </a:ext>
                </a:extLst>
              </a:tr>
              <a:tr h="387005">
                <a:tc>
                  <a:txBody>
                    <a:bodyPr/>
                    <a:lstStyle/>
                    <a:p>
                      <a:pPr algn="l" fontAlgn="b"/>
                      <a:r>
                        <a:rPr lang="en-US" sz="2000" b="1" i="0" u="none" strike="noStrike" dirty="0">
                          <a:solidFill>
                            <a:srgbClr val="000000"/>
                          </a:solidFill>
                          <a:effectLst/>
                          <a:latin typeface="Calibri" panose="020F0502020204030204" pitchFamily="34" charset="0"/>
                        </a:rPr>
                        <a:t>5</a:t>
                      </a:r>
                      <a:r>
                        <a:rPr lang="en-US" sz="2000" b="1" i="0" u="none" strike="noStrike" baseline="30000" dirty="0">
                          <a:solidFill>
                            <a:srgbClr val="000000"/>
                          </a:solidFill>
                          <a:effectLst/>
                          <a:latin typeface="Calibri" panose="020F0502020204030204" pitchFamily="34" charset="0"/>
                        </a:rPr>
                        <a:t>th</a:t>
                      </a:r>
                      <a:r>
                        <a:rPr lang="en-US" sz="2000" b="1"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489580"/>
                  </a:ext>
                </a:extLst>
              </a:tr>
              <a:tr h="387005">
                <a:tc>
                  <a:txBody>
                    <a:bodyPr/>
                    <a:lstStyle/>
                    <a:p>
                      <a:pPr algn="l" fontAlgn="b"/>
                      <a:r>
                        <a:rPr lang="en-US" sz="2000" b="1" i="0" u="none" strike="noStrike" dirty="0">
                          <a:solidFill>
                            <a:srgbClr val="000000"/>
                          </a:solidFill>
                          <a:effectLst/>
                          <a:latin typeface="Calibri" panose="020F0502020204030204" pitchFamily="34" charset="0"/>
                        </a:rPr>
                        <a:t>6</a:t>
                      </a:r>
                      <a:r>
                        <a:rPr lang="en-US" sz="2000" b="1" i="0" u="none" strike="noStrike" baseline="30000" dirty="0">
                          <a:solidFill>
                            <a:srgbClr val="000000"/>
                          </a:solidFill>
                          <a:effectLst/>
                          <a:latin typeface="Calibri" panose="020F0502020204030204" pitchFamily="34" charset="0"/>
                        </a:rPr>
                        <a:t>th</a:t>
                      </a:r>
                      <a:r>
                        <a:rPr lang="en-US" sz="2000" b="1"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779186"/>
                  </a:ext>
                </a:extLst>
              </a:tr>
              <a:tr h="387005">
                <a:tc>
                  <a:txBody>
                    <a:bodyPr/>
                    <a:lstStyle/>
                    <a:p>
                      <a:pPr algn="l" fontAlgn="b"/>
                      <a:r>
                        <a:rPr lang="en-US" sz="2000" b="1" i="0" u="none" strike="noStrike" dirty="0">
                          <a:solidFill>
                            <a:srgbClr val="000000"/>
                          </a:solidFill>
                          <a:effectLst/>
                          <a:latin typeface="Calibri" panose="020F0502020204030204" pitchFamily="34" charset="0"/>
                        </a:rPr>
                        <a:t>7</a:t>
                      </a:r>
                      <a:r>
                        <a:rPr lang="en-US" sz="2000" b="1" i="0" u="none" strike="noStrike" baseline="30000" dirty="0">
                          <a:solidFill>
                            <a:srgbClr val="000000"/>
                          </a:solidFill>
                          <a:effectLst/>
                          <a:latin typeface="Calibri" panose="020F0502020204030204" pitchFamily="34" charset="0"/>
                        </a:rPr>
                        <a:t>th</a:t>
                      </a:r>
                      <a:r>
                        <a:rPr lang="en-US" sz="2000" b="1"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944624"/>
                  </a:ext>
                </a:extLst>
              </a:tr>
              <a:tr h="387005">
                <a:tc>
                  <a:txBody>
                    <a:bodyPr/>
                    <a:lstStyle/>
                    <a:p>
                      <a:pPr algn="l" fontAlgn="b"/>
                      <a:r>
                        <a:rPr lang="en-US" sz="2000" b="1" i="0" u="none" strike="noStrike" dirty="0">
                          <a:solidFill>
                            <a:srgbClr val="000000"/>
                          </a:solidFill>
                          <a:effectLst/>
                          <a:latin typeface="Calibri" panose="020F0502020204030204" pitchFamily="34" charset="0"/>
                        </a:rPr>
                        <a:t>8</a:t>
                      </a:r>
                      <a:r>
                        <a:rPr lang="en-US" sz="2000" b="1" i="0" u="none" strike="noStrike" baseline="30000" dirty="0">
                          <a:solidFill>
                            <a:srgbClr val="000000"/>
                          </a:solidFill>
                          <a:effectLst/>
                          <a:latin typeface="Calibri" panose="020F0502020204030204" pitchFamily="34" charset="0"/>
                        </a:rPr>
                        <a:t>th</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47123"/>
                  </a:ext>
                </a:extLst>
              </a:tr>
              <a:tr h="387005">
                <a:tc>
                  <a:txBody>
                    <a:bodyPr/>
                    <a:lstStyle/>
                    <a:p>
                      <a:pPr algn="l" fontAlgn="b"/>
                      <a:r>
                        <a:rPr lang="en-US" sz="20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554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554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554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777943"/>
                  </a:ext>
                </a:extLst>
              </a:tr>
            </a:tbl>
          </a:graphicData>
        </a:graphic>
      </p:graphicFrame>
      <p:pic>
        <p:nvPicPr>
          <p:cNvPr id="5" name="Picture 4">
            <a:extLst>
              <a:ext uri="{FF2B5EF4-FFF2-40B4-BE49-F238E27FC236}">
                <a16:creationId xmlns:a16="http://schemas.microsoft.com/office/drawing/2014/main" id="{F8F3E96D-506A-4929-8C48-4D761E402430}"/>
              </a:ext>
            </a:extLst>
          </p:cNvPr>
          <p:cNvPicPr/>
          <p:nvPr/>
        </p:nvPicPr>
        <p:blipFill>
          <a:blip r:embed="rId2"/>
          <a:stretch>
            <a:fillRect/>
          </a:stretch>
        </p:blipFill>
        <p:spPr>
          <a:xfrm>
            <a:off x="10697378" y="15140"/>
            <a:ext cx="1494622" cy="987395"/>
          </a:xfrm>
          <a:prstGeom prst="rect">
            <a:avLst/>
          </a:prstGeom>
        </p:spPr>
      </p:pic>
      <p:graphicFrame>
        <p:nvGraphicFramePr>
          <p:cNvPr id="12" name="Table 11">
            <a:extLst>
              <a:ext uri="{FF2B5EF4-FFF2-40B4-BE49-F238E27FC236}">
                <a16:creationId xmlns:a16="http://schemas.microsoft.com/office/drawing/2014/main" id="{59C883D6-BFFA-4110-BE83-F430C4F3351A}"/>
              </a:ext>
            </a:extLst>
          </p:cNvPr>
          <p:cNvGraphicFramePr>
            <a:graphicFrameLocks noGrp="1"/>
          </p:cNvGraphicFramePr>
          <p:nvPr>
            <p:extLst>
              <p:ext uri="{D42A27DB-BD31-4B8C-83A1-F6EECF244321}">
                <p14:modId xmlns:p14="http://schemas.microsoft.com/office/powerpoint/2010/main" val="754236290"/>
              </p:ext>
            </p:extLst>
          </p:nvPr>
        </p:nvGraphicFramePr>
        <p:xfrm>
          <a:off x="2221119" y="2088087"/>
          <a:ext cx="2240721" cy="4184375"/>
        </p:xfrm>
        <a:graphic>
          <a:graphicData uri="http://schemas.openxmlformats.org/drawingml/2006/table">
            <a:tbl>
              <a:tblPr>
                <a:tableStyleId>{5C22544A-7EE6-4342-B048-85BDC9FD1C3A}</a:tableStyleId>
              </a:tblPr>
              <a:tblGrid>
                <a:gridCol w="770699">
                  <a:extLst>
                    <a:ext uri="{9D8B030D-6E8A-4147-A177-3AD203B41FA5}">
                      <a16:colId xmlns:a16="http://schemas.microsoft.com/office/drawing/2014/main" val="3225959401"/>
                    </a:ext>
                  </a:extLst>
                </a:gridCol>
                <a:gridCol w="1470022">
                  <a:extLst>
                    <a:ext uri="{9D8B030D-6E8A-4147-A177-3AD203B41FA5}">
                      <a16:colId xmlns:a16="http://schemas.microsoft.com/office/drawing/2014/main" val="1930480888"/>
                    </a:ext>
                  </a:extLst>
                </a:gridCol>
              </a:tblGrid>
              <a:tr h="0">
                <a:tc>
                  <a:txBody>
                    <a:bodyPr/>
                    <a:lstStyle/>
                    <a:p>
                      <a:pPr algn="ctr" fontAlgn="b"/>
                      <a:r>
                        <a:rPr lang="en-US" sz="2000" u="none" strike="noStrike" dirty="0">
                          <a:effectLst/>
                        </a:rPr>
                        <a:t> </a:t>
                      </a:r>
                      <a:r>
                        <a:rPr lang="en-US" sz="2000" b="1" u="none" strike="noStrike" dirty="0">
                          <a:effectLst/>
                        </a:rPr>
                        <a:t>Grade</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2021-2022</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9835735"/>
                  </a:ext>
                </a:extLst>
              </a:tr>
              <a:tr h="3870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u="none" strike="noStrike" dirty="0">
                          <a:effectLst/>
                        </a:rPr>
                        <a:t>K</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6304293"/>
                  </a:ext>
                </a:extLst>
              </a:tr>
              <a:tr h="3870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9335328"/>
                  </a:ext>
                </a:extLst>
              </a:tr>
              <a:tr h="387005">
                <a:tc>
                  <a:txBody>
                    <a:bodyPr/>
                    <a:lstStyle/>
                    <a:p>
                      <a:pPr algn="l" fontAlgn="b"/>
                      <a:r>
                        <a:rPr lang="en-US" sz="2000" b="1" u="none" strike="noStrike" dirty="0">
                          <a:effectLst/>
                        </a:rPr>
                        <a:t>2</a:t>
                      </a:r>
                      <a:r>
                        <a:rPr lang="en-US" sz="2000" b="1" u="none" strike="noStrike" baseline="30000" dirty="0">
                          <a:effectLst/>
                        </a:rPr>
                        <a:t>nd</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7155907"/>
                  </a:ext>
                </a:extLst>
              </a:tr>
              <a:tr h="387005">
                <a:tc>
                  <a:txBody>
                    <a:bodyPr/>
                    <a:lstStyle/>
                    <a:p>
                      <a:pPr algn="l" fontAlgn="b"/>
                      <a:r>
                        <a:rPr lang="en-US" sz="2000" b="1" u="none" strike="noStrike" dirty="0">
                          <a:effectLst/>
                        </a:rPr>
                        <a:t>3</a:t>
                      </a:r>
                      <a:r>
                        <a:rPr lang="en-US" sz="2000" b="1" u="none" strike="noStrike" baseline="30000" dirty="0">
                          <a:effectLst/>
                        </a:rPr>
                        <a:t>rd</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105204"/>
                  </a:ext>
                </a:extLst>
              </a:tr>
              <a:tr h="387005">
                <a:tc>
                  <a:txBody>
                    <a:bodyPr/>
                    <a:lstStyle/>
                    <a:p>
                      <a:pPr algn="l" fontAlgn="b"/>
                      <a:r>
                        <a:rPr lang="en-US" sz="2000" b="1" i="0" u="none" strike="noStrike" dirty="0">
                          <a:solidFill>
                            <a:srgbClr val="000000"/>
                          </a:solidFill>
                          <a:effectLst/>
                          <a:latin typeface="Calibri" panose="020F0502020204030204" pitchFamily="34" charset="0"/>
                        </a:rPr>
                        <a:t>4</a:t>
                      </a:r>
                      <a:r>
                        <a:rPr lang="en-US" sz="2000" b="1" i="0" u="none" strike="noStrike" baseline="30000" dirty="0">
                          <a:solidFill>
                            <a:srgbClr val="000000"/>
                          </a:solidFill>
                          <a:effectLst/>
                          <a:latin typeface="Calibri" panose="020F0502020204030204" pitchFamily="34" charset="0"/>
                        </a:rPr>
                        <a:t>th</a:t>
                      </a:r>
                      <a:r>
                        <a:rPr lang="en-US" sz="2000" b="1"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0474737"/>
                  </a:ext>
                </a:extLst>
              </a:tr>
              <a:tr h="387005">
                <a:tc>
                  <a:txBody>
                    <a:bodyPr/>
                    <a:lstStyle/>
                    <a:p>
                      <a:pPr algn="l" fontAlgn="b"/>
                      <a:r>
                        <a:rPr lang="en-US" sz="2000" b="1" i="0" u="none" strike="noStrike" dirty="0">
                          <a:solidFill>
                            <a:srgbClr val="000000"/>
                          </a:solidFill>
                          <a:effectLst/>
                          <a:latin typeface="Calibri" panose="020F0502020204030204" pitchFamily="34" charset="0"/>
                        </a:rPr>
                        <a:t>5</a:t>
                      </a:r>
                      <a:r>
                        <a:rPr lang="en-US" sz="2000" b="1" i="0" u="none" strike="noStrike" baseline="30000" dirty="0">
                          <a:solidFill>
                            <a:srgbClr val="000000"/>
                          </a:solidFill>
                          <a:effectLst/>
                          <a:latin typeface="Calibri" panose="020F0502020204030204" pitchFamily="34" charset="0"/>
                        </a:rPr>
                        <a:t>th</a:t>
                      </a:r>
                      <a:r>
                        <a:rPr lang="en-US" sz="2000" b="1"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489580"/>
                  </a:ext>
                </a:extLst>
              </a:tr>
              <a:tr h="387005">
                <a:tc>
                  <a:txBody>
                    <a:bodyPr/>
                    <a:lstStyle/>
                    <a:p>
                      <a:pPr algn="l" fontAlgn="b"/>
                      <a:r>
                        <a:rPr lang="en-US" sz="2000" b="1" i="0" u="none" strike="noStrike" dirty="0">
                          <a:solidFill>
                            <a:srgbClr val="000000"/>
                          </a:solidFill>
                          <a:effectLst/>
                          <a:latin typeface="Calibri" panose="020F0502020204030204" pitchFamily="34" charset="0"/>
                        </a:rPr>
                        <a:t>6</a:t>
                      </a:r>
                      <a:r>
                        <a:rPr lang="en-US" sz="2000" b="1" i="0" u="none" strike="noStrike" baseline="30000" dirty="0">
                          <a:solidFill>
                            <a:srgbClr val="000000"/>
                          </a:solidFill>
                          <a:effectLst/>
                          <a:latin typeface="Calibri" panose="020F0502020204030204" pitchFamily="34" charset="0"/>
                        </a:rPr>
                        <a:t>th</a:t>
                      </a:r>
                      <a:r>
                        <a:rPr lang="en-US" sz="2000" b="1"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779186"/>
                  </a:ext>
                </a:extLst>
              </a:tr>
              <a:tr h="387005">
                <a:tc>
                  <a:txBody>
                    <a:bodyPr/>
                    <a:lstStyle/>
                    <a:p>
                      <a:pPr algn="l" fontAlgn="b"/>
                      <a:r>
                        <a:rPr lang="en-US" sz="2000" b="1" i="0" u="none" strike="noStrike" dirty="0">
                          <a:solidFill>
                            <a:srgbClr val="000000"/>
                          </a:solidFill>
                          <a:effectLst/>
                          <a:latin typeface="Calibri" panose="020F0502020204030204" pitchFamily="34" charset="0"/>
                        </a:rPr>
                        <a:t>7</a:t>
                      </a:r>
                      <a:r>
                        <a:rPr lang="en-US" sz="2000" b="1" i="0" u="none" strike="noStrike" baseline="30000" dirty="0">
                          <a:solidFill>
                            <a:srgbClr val="000000"/>
                          </a:solidFill>
                          <a:effectLst/>
                          <a:latin typeface="Calibri" panose="020F0502020204030204" pitchFamily="34" charset="0"/>
                        </a:rPr>
                        <a:t>th</a:t>
                      </a:r>
                      <a:r>
                        <a:rPr lang="en-US" sz="2000" b="1"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944624"/>
                  </a:ext>
                </a:extLst>
              </a:tr>
              <a:tr h="387005">
                <a:tc>
                  <a:txBody>
                    <a:bodyPr/>
                    <a:lstStyle/>
                    <a:p>
                      <a:pPr algn="l" fontAlgn="b"/>
                      <a:r>
                        <a:rPr lang="en-US" sz="2000" b="1" i="0" u="none" strike="noStrike" dirty="0">
                          <a:solidFill>
                            <a:srgbClr val="000000"/>
                          </a:solidFill>
                          <a:effectLst/>
                          <a:latin typeface="Calibri" panose="020F0502020204030204" pitchFamily="34" charset="0"/>
                        </a:rPr>
                        <a:t>8</a:t>
                      </a:r>
                      <a:r>
                        <a:rPr lang="en-US" sz="2000" b="1" i="0" u="none" strike="noStrike" baseline="30000" dirty="0">
                          <a:solidFill>
                            <a:srgbClr val="000000"/>
                          </a:solidFill>
                          <a:effectLst/>
                          <a:latin typeface="Calibri" panose="020F0502020204030204" pitchFamily="34" charset="0"/>
                        </a:rPr>
                        <a:t>th</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47123"/>
                  </a:ext>
                </a:extLst>
              </a:tr>
              <a:tr h="387005">
                <a:tc>
                  <a:txBody>
                    <a:bodyPr/>
                    <a:lstStyle/>
                    <a:p>
                      <a:pPr algn="l" fontAlgn="b"/>
                      <a:r>
                        <a:rPr lang="en-US" sz="20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513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777943"/>
                  </a:ext>
                </a:extLst>
              </a:tr>
            </a:tbl>
          </a:graphicData>
        </a:graphic>
      </p:graphicFrame>
      <p:sp>
        <p:nvSpPr>
          <p:cNvPr id="14" name="TextBox 13">
            <a:extLst>
              <a:ext uri="{FF2B5EF4-FFF2-40B4-BE49-F238E27FC236}">
                <a16:creationId xmlns:a16="http://schemas.microsoft.com/office/drawing/2014/main" id="{C61A9335-48EC-472B-B25C-51E2105DF15C}"/>
              </a:ext>
            </a:extLst>
          </p:cNvPr>
          <p:cNvSpPr txBox="1"/>
          <p:nvPr/>
        </p:nvSpPr>
        <p:spPr>
          <a:xfrm>
            <a:off x="2861419" y="1718755"/>
            <a:ext cx="960120" cy="369332"/>
          </a:xfrm>
          <a:prstGeom prst="rect">
            <a:avLst/>
          </a:prstGeom>
          <a:noFill/>
        </p:spPr>
        <p:txBody>
          <a:bodyPr wrap="square">
            <a:spAutoFit/>
          </a:bodyPr>
          <a:lstStyle/>
          <a:p>
            <a:r>
              <a:rPr lang="en-US" dirty="0"/>
              <a:t>Current </a:t>
            </a:r>
          </a:p>
        </p:txBody>
      </p:sp>
      <p:sp>
        <p:nvSpPr>
          <p:cNvPr id="16" name="TextBox 15">
            <a:extLst>
              <a:ext uri="{FF2B5EF4-FFF2-40B4-BE49-F238E27FC236}">
                <a16:creationId xmlns:a16="http://schemas.microsoft.com/office/drawing/2014/main" id="{E0CF1DB9-B62F-4A8B-B6F1-C9942FAC51DA}"/>
              </a:ext>
            </a:extLst>
          </p:cNvPr>
          <p:cNvSpPr txBox="1"/>
          <p:nvPr/>
        </p:nvSpPr>
        <p:spPr>
          <a:xfrm>
            <a:off x="8283954" y="1737360"/>
            <a:ext cx="1140399" cy="369332"/>
          </a:xfrm>
          <a:prstGeom prst="rect">
            <a:avLst/>
          </a:prstGeom>
          <a:noFill/>
        </p:spPr>
        <p:txBody>
          <a:bodyPr wrap="square">
            <a:spAutoFit/>
          </a:bodyPr>
          <a:lstStyle/>
          <a:p>
            <a:r>
              <a:rPr lang="en-US" dirty="0"/>
              <a:t>Projected </a:t>
            </a:r>
          </a:p>
        </p:txBody>
      </p:sp>
    </p:spTree>
    <p:extLst>
      <p:ext uri="{BB962C8B-B14F-4D97-AF65-F5344CB8AC3E}">
        <p14:creationId xmlns:p14="http://schemas.microsoft.com/office/powerpoint/2010/main" val="203770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1515-96E2-4E13-B9BB-51C06E663820}"/>
              </a:ext>
            </a:extLst>
          </p:cNvPr>
          <p:cNvSpPr>
            <a:spLocks noGrp="1"/>
          </p:cNvSpPr>
          <p:nvPr>
            <p:ph type="title"/>
          </p:nvPr>
        </p:nvSpPr>
        <p:spPr/>
        <p:txBody>
          <a:bodyPr/>
          <a:lstStyle/>
          <a:p>
            <a:pPr algn="ctr"/>
            <a:r>
              <a:rPr lang="en-US" dirty="0"/>
              <a:t>Academic Results – 2020-2021</a:t>
            </a:r>
          </a:p>
        </p:txBody>
      </p:sp>
      <p:graphicFrame>
        <p:nvGraphicFramePr>
          <p:cNvPr id="7" name="Table 6">
            <a:extLst>
              <a:ext uri="{FF2B5EF4-FFF2-40B4-BE49-F238E27FC236}">
                <a16:creationId xmlns:a16="http://schemas.microsoft.com/office/drawing/2014/main" id="{61B01A28-54E5-43C8-A8AE-D42ACCC91996}"/>
              </a:ext>
            </a:extLst>
          </p:cNvPr>
          <p:cNvGraphicFramePr>
            <a:graphicFrameLocks noGrp="1"/>
          </p:cNvGraphicFramePr>
          <p:nvPr/>
        </p:nvGraphicFramePr>
        <p:xfrm>
          <a:off x="5482590" y="3094736"/>
          <a:ext cx="5673090" cy="2077339"/>
        </p:xfrm>
        <a:graphic>
          <a:graphicData uri="http://schemas.openxmlformats.org/drawingml/2006/table">
            <a:tbl>
              <a:tblPr firstRow="1" bandRow="1">
                <a:tableStyleId>{5C22544A-7EE6-4342-B048-85BDC9FD1C3A}</a:tableStyleId>
              </a:tblPr>
              <a:tblGrid>
                <a:gridCol w="2135904">
                  <a:extLst>
                    <a:ext uri="{9D8B030D-6E8A-4147-A177-3AD203B41FA5}">
                      <a16:colId xmlns:a16="http://schemas.microsoft.com/office/drawing/2014/main" val="2216516256"/>
                    </a:ext>
                  </a:extLst>
                </a:gridCol>
                <a:gridCol w="1768593">
                  <a:extLst>
                    <a:ext uri="{9D8B030D-6E8A-4147-A177-3AD203B41FA5}">
                      <a16:colId xmlns:a16="http://schemas.microsoft.com/office/drawing/2014/main" val="1901705360"/>
                    </a:ext>
                  </a:extLst>
                </a:gridCol>
                <a:gridCol w="1768593">
                  <a:extLst>
                    <a:ext uri="{9D8B030D-6E8A-4147-A177-3AD203B41FA5}">
                      <a16:colId xmlns:a16="http://schemas.microsoft.com/office/drawing/2014/main" val="3467120423"/>
                    </a:ext>
                  </a:extLst>
                </a:gridCol>
              </a:tblGrid>
              <a:tr h="408775">
                <a:tc gridSpan="3">
                  <a:txBody>
                    <a:bodyPr/>
                    <a:lstStyle/>
                    <a:p>
                      <a:pPr algn="ctr"/>
                      <a:r>
                        <a:rPr lang="en-US" sz="2400" dirty="0"/>
                        <a:t>2021 Florida State Assessment Results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pPr algn="ctr"/>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49167215"/>
                  </a:ext>
                </a:extLst>
              </a:tr>
              <a:tr h="373403">
                <a:tc>
                  <a:txBody>
                    <a:bodyPr/>
                    <a:lstStyle/>
                    <a:p>
                      <a:pPr algn="l"/>
                      <a:endParaRPr lang="en-US" dirty="0"/>
                    </a:p>
                  </a:txBody>
                  <a:tcPr>
                    <a:lnL w="28575" cap="flat" cmpd="sng" algn="ctr">
                      <a:solidFill>
                        <a:schemeClr val="tx1"/>
                      </a:solidFill>
                      <a:prstDash val="solid"/>
                      <a:round/>
                      <a:headEnd type="none" w="med" len="med"/>
                      <a:tailEnd type="none" w="med" len="med"/>
                    </a:lnL>
                  </a:tcPr>
                </a:tc>
                <a:tc>
                  <a:txBody>
                    <a:bodyPr/>
                    <a:lstStyle/>
                    <a:p>
                      <a:pPr algn="ctr"/>
                      <a:r>
                        <a:rPr lang="en-US" dirty="0"/>
                        <a:t>Avg. vs District</a:t>
                      </a:r>
                    </a:p>
                  </a:txBody>
                  <a:tcPr/>
                </a:tc>
                <a:tc>
                  <a:txBody>
                    <a:bodyPr/>
                    <a:lstStyle/>
                    <a:p>
                      <a:pPr algn="ctr"/>
                      <a:r>
                        <a:rPr lang="en-US" dirty="0"/>
                        <a:t>Avg. vs State</a:t>
                      </a: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2581324"/>
                  </a:ext>
                </a:extLst>
              </a:tr>
              <a:tr h="373403">
                <a:tc>
                  <a:txBody>
                    <a:bodyPr/>
                    <a:lstStyle/>
                    <a:p>
                      <a:pPr algn="l"/>
                      <a:r>
                        <a:rPr lang="en-US" dirty="0"/>
                        <a:t>Reading</a:t>
                      </a:r>
                    </a:p>
                  </a:txBody>
                  <a:tcPr>
                    <a:lnL w="28575" cap="flat" cmpd="sng" algn="ctr">
                      <a:solidFill>
                        <a:schemeClr val="tx1"/>
                      </a:solidFill>
                      <a:prstDash val="solid"/>
                      <a:round/>
                      <a:headEnd type="none" w="med" len="med"/>
                      <a:tailEnd type="none" w="med" len="med"/>
                    </a:lnL>
                  </a:tcPr>
                </a:tc>
                <a:tc>
                  <a:txBody>
                    <a:bodyPr/>
                    <a:lstStyle/>
                    <a:p>
                      <a:pPr algn="ctr"/>
                      <a:r>
                        <a:rPr lang="en-US" dirty="0"/>
                        <a:t>+12.5%</a:t>
                      </a:r>
                    </a:p>
                  </a:txBody>
                  <a:tcPr/>
                </a:tc>
                <a:tc>
                  <a:txBody>
                    <a:bodyPr/>
                    <a:lstStyle/>
                    <a:p>
                      <a:pPr algn="ctr"/>
                      <a:r>
                        <a:rPr lang="en-US" dirty="0"/>
                        <a:t>+5.1%</a:t>
                      </a: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1484604"/>
                  </a:ext>
                </a:extLst>
              </a:tr>
              <a:tr h="420703">
                <a:tc>
                  <a:txBody>
                    <a:bodyPr/>
                    <a:lstStyle/>
                    <a:p>
                      <a:pPr algn="l"/>
                      <a:r>
                        <a:rPr lang="en-US" dirty="0"/>
                        <a:t>Math</a:t>
                      </a:r>
                    </a:p>
                  </a:txBody>
                  <a:tcPr>
                    <a:lnL w="28575" cap="flat" cmpd="sng" algn="ctr">
                      <a:solidFill>
                        <a:schemeClr val="tx1"/>
                      </a:solidFill>
                      <a:prstDash val="solid"/>
                      <a:round/>
                      <a:headEnd type="none" w="med" len="med"/>
                      <a:tailEnd type="none" w="med" len="med"/>
                    </a:lnL>
                  </a:tcPr>
                </a:tc>
                <a:tc>
                  <a:txBody>
                    <a:bodyPr/>
                    <a:lstStyle/>
                    <a:p>
                      <a:pPr algn="ctr"/>
                      <a:r>
                        <a:rPr lang="en-US" dirty="0"/>
                        <a:t>+9.2%</a:t>
                      </a:r>
                    </a:p>
                  </a:txBody>
                  <a:tcPr/>
                </a:tc>
                <a:tc>
                  <a:txBody>
                    <a:bodyPr/>
                    <a:lstStyle/>
                    <a:p>
                      <a:pPr algn="ctr"/>
                      <a:r>
                        <a:rPr lang="en-US" dirty="0"/>
                        <a:t>+3.4%</a:t>
                      </a: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87622702"/>
                  </a:ext>
                </a:extLst>
              </a:tr>
              <a:tr h="452630">
                <a:tc>
                  <a:txBody>
                    <a:bodyPr/>
                    <a:lstStyle/>
                    <a:p>
                      <a:pPr algn="l"/>
                      <a:r>
                        <a:rPr lang="en-US" dirty="0"/>
                        <a:t>Science</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lang="en-US" dirty="0"/>
                        <a:t>+9.0%</a:t>
                      </a:r>
                    </a:p>
                  </a:txBody>
                  <a:tcPr>
                    <a:lnB w="28575" cap="flat" cmpd="sng" algn="ctr">
                      <a:solidFill>
                        <a:schemeClr val="tx1"/>
                      </a:solidFill>
                      <a:prstDash val="solid"/>
                      <a:round/>
                      <a:headEnd type="none" w="med" len="med"/>
                      <a:tailEnd type="none" w="med" len="med"/>
                    </a:lnB>
                  </a:tcPr>
                </a:tc>
                <a:tc>
                  <a:txBody>
                    <a:bodyPr/>
                    <a:lstStyle/>
                    <a:p>
                      <a:pPr algn="ctr"/>
                      <a:r>
                        <a:rPr lang="en-US" dirty="0"/>
                        <a:t>+2.5%</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37132"/>
                  </a:ext>
                </a:extLst>
              </a:tr>
            </a:tbl>
          </a:graphicData>
        </a:graphic>
      </p:graphicFrame>
      <p:graphicFrame>
        <p:nvGraphicFramePr>
          <p:cNvPr id="8" name="Table 7">
            <a:extLst>
              <a:ext uri="{FF2B5EF4-FFF2-40B4-BE49-F238E27FC236}">
                <a16:creationId xmlns:a16="http://schemas.microsoft.com/office/drawing/2014/main" id="{AD49AE48-D46B-471A-8ACF-A7BA94CE7645}"/>
              </a:ext>
            </a:extLst>
          </p:cNvPr>
          <p:cNvGraphicFramePr>
            <a:graphicFrameLocks noGrp="1"/>
          </p:cNvGraphicFramePr>
          <p:nvPr/>
        </p:nvGraphicFramePr>
        <p:xfrm>
          <a:off x="1925016" y="3094735"/>
          <a:ext cx="3066084" cy="2023340"/>
        </p:xfrm>
        <a:graphic>
          <a:graphicData uri="http://schemas.openxmlformats.org/drawingml/2006/table">
            <a:tbl>
              <a:tblPr firstRow="1" bandRow="1">
                <a:tableStyleId>{5C22544A-7EE6-4342-B048-85BDC9FD1C3A}</a:tableStyleId>
              </a:tblPr>
              <a:tblGrid>
                <a:gridCol w="1709999">
                  <a:extLst>
                    <a:ext uri="{9D8B030D-6E8A-4147-A177-3AD203B41FA5}">
                      <a16:colId xmlns:a16="http://schemas.microsoft.com/office/drawing/2014/main" val="2216516256"/>
                    </a:ext>
                  </a:extLst>
                </a:gridCol>
                <a:gridCol w="1356085">
                  <a:extLst>
                    <a:ext uri="{9D8B030D-6E8A-4147-A177-3AD203B41FA5}">
                      <a16:colId xmlns:a16="http://schemas.microsoft.com/office/drawing/2014/main" val="1901705360"/>
                    </a:ext>
                  </a:extLst>
                </a:gridCol>
              </a:tblGrid>
              <a:tr h="417637">
                <a:tc gridSpan="2">
                  <a:txBody>
                    <a:bodyPr/>
                    <a:lstStyle/>
                    <a:p>
                      <a:pPr algn="ctr"/>
                      <a:r>
                        <a:rPr lang="en-US" sz="2400" dirty="0"/>
                        <a:t>School Grades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649167215"/>
                  </a:ext>
                </a:extLst>
              </a:tr>
              <a:tr h="417637">
                <a:tc>
                  <a:txBody>
                    <a:bodyPr/>
                    <a:lstStyle/>
                    <a:p>
                      <a:pPr algn="ctr"/>
                      <a:r>
                        <a:rPr lang="en-US" dirty="0"/>
                        <a:t>2020-2021</a:t>
                      </a:r>
                    </a:p>
                  </a:txBody>
                  <a:tcPr>
                    <a:lnL w="28575" cap="flat" cmpd="sng" algn="ctr">
                      <a:solidFill>
                        <a:schemeClr val="tx1"/>
                      </a:solidFill>
                      <a:prstDash val="solid"/>
                      <a:round/>
                      <a:headEnd type="none" w="med" len="med"/>
                      <a:tailEnd type="none" w="med" len="med"/>
                    </a:lnL>
                  </a:tcPr>
                </a:tc>
                <a:tc>
                  <a:txBody>
                    <a:bodyPr/>
                    <a:lstStyle/>
                    <a:p>
                      <a:pPr algn="ctr"/>
                      <a:r>
                        <a:rPr lang="en-US" dirty="0"/>
                        <a:t>N/A</a:t>
                      </a: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2581324"/>
                  </a:ext>
                </a:extLst>
              </a:tr>
              <a:tr h="417637">
                <a:tc>
                  <a:txBody>
                    <a:bodyPr/>
                    <a:lstStyle/>
                    <a:p>
                      <a:pPr algn="ctr"/>
                      <a:r>
                        <a:rPr lang="en-US" dirty="0"/>
                        <a:t>2019-2020</a:t>
                      </a:r>
                    </a:p>
                  </a:txBody>
                  <a:tcPr>
                    <a:lnL w="28575" cap="flat" cmpd="sng" algn="ctr">
                      <a:solidFill>
                        <a:schemeClr val="tx1"/>
                      </a:solidFill>
                      <a:prstDash val="solid"/>
                      <a:round/>
                      <a:headEnd type="none" w="med" len="med"/>
                      <a:tailEnd type="none" w="med" len="med"/>
                    </a:lnL>
                  </a:tcPr>
                </a:tc>
                <a:tc>
                  <a:txBody>
                    <a:bodyPr/>
                    <a:lstStyle/>
                    <a:p>
                      <a:pPr algn="ctr"/>
                      <a:r>
                        <a:rPr lang="en-US" dirty="0"/>
                        <a:t>B</a:t>
                      </a: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1484604"/>
                  </a:ext>
                </a:extLst>
              </a:tr>
              <a:tr h="730866">
                <a:tc>
                  <a:txBody>
                    <a:bodyPr/>
                    <a:lstStyle/>
                    <a:p>
                      <a:pPr algn="ctr"/>
                      <a:r>
                        <a:rPr lang="en-US" dirty="0"/>
                        <a:t>2018-2019</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lang="en-US" dirty="0"/>
                        <a:t>B</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622702"/>
                  </a:ext>
                </a:extLst>
              </a:tr>
            </a:tbl>
          </a:graphicData>
        </a:graphic>
      </p:graphicFrame>
      <p:pic>
        <p:nvPicPr>
          <p:cNvPr id="9" name="Picture 8">
            <a:extLst>
              <a:ext uri="{FF2B5EF4-FFF2-40B4-BE49-F238E27FC236}">
                <a16:creationId xmlns:a16="http://schemas.microsoft.com/office/drawing/2014/main" id="{2B06AF9E-3E5D-45D5-B468-1D0BD30E588E}"/>
              </a:ext>
            </a:extLst>
          </p:cNvPr>
          <p:cNvPicPr/>
          <p:nvPr/>
        </p:nvPicPr>
        <p:blipFill>
          <a:blip r:embed="rId3"/>
          <a:stretch>
            <a:fillRect/>
          </a:stretch>
        </p:blipFill>
        <p:spPr>
          <a:xfrm>
            <a:off x="11216640" y="15140"/>
            <a:ext cx="975360" cy="542925"/>
          </a:xfrm>
          <a:prstGeom prst="rect">
            <a:avLst/>
          </a:prstGeom>
        </p:spPr>
      </p:pic>
      <p:sp>
        <p:nvSpPr>
          <p:cNvPr id="11" name="Title 1">
            <a:extLst>
              <a:ext uri="{FF2B5EF4-FFF2-40B4-BE49-F238E27FC236}">
                <a16:creationId xmlns:a16="http://schemas.microsoft.com/office/drawing/2014/main" id="{B620BA25-10D1-4B1D-98DD-E7B9E3883AE6}"/>
              </a:ext>
            </a:extLst>
          </p:cNvPr>
          <p:cNvSpPr txBox="1">
            <a:spLocks/>
          </p:cNvSpPr>
          <p:nvPr/>
        </p:nvSpPr>
        <p:spPr>
          <a:xfrm>
            <a:off x="1097280" y="1971675"/>
            <a:ext cx="10058400" cy="77947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2000" dirty="0"/>
          </a:p>
          <a:p>
            <a:pPr algn="ctr"/>
            <a:endParaRPr lang="en-US" sz="2000" dirty="0"/>
          </a:p>
        </p:txBody>
      </p:sp>
    </p:spTree>
    <p:extLst>
      <p:ext uri="{BB962C8B-B14F-4D97-AF65-F5344CB8AC3E}">
        <p14:creationId xmlns:p14="http://schemas.microsoft.com/office/powerpoint/2010/main" val="78949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8DB82F8-B78A-448D-8BBF-C62AD4DA1718}"/>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Audit </a:t>
            </a:r>
            <a:br>
              <a:rPr lang="en-US" sz="3600" dirty="0">
                <a:solidFill>
                  <a:srgbClr val="FFFFFF"/>
                </a:solidFill>
              </a:rPr>
            </a:br>
            <a:r>
              <a:rPr lang="en-US" sz="3600" dirty="0">
                <a:solidFill>
                  <a:srgbClr val="FFFFFF"/>
                </a:solidFill>
              </a:rPr>
              <a:t>2020-2021</a:t>
            </a:r>
          </a:p>
        </p:txBody>
      </p:sp>
      <p:sp>
        <p:nvSpPr>
          <p:cNvPr id="3" name="Content Placeholder 2">
            <a:extLst>
              <a:ext uri="{FF2B5EF4-FFF2-40B4-BE49-F238E27FC236}">
                <a16:creationId xmlns:a16="http://schemas.microsoft.com/office/drawing/2014/main" id="{8B71A921-1E87-4263-94D9-BCE1F66239B7}"/>
              </a:ext>
            </a:extLst>
          </p:cNvPr>
          <p:cNvSpPr>
            <a:spLocks noGrp="1"/>
          </p:cNvSpPr>
          <p:nvPr>
            <p:ph idx="1"/>
          </p:nvPr>
        </p:nvSpPr>
        <p:spPr>
          <a:xfrm>
            <a:off x="492371" y="2653800"/>
            <a:ext cx="3084844" cy="3335519"/>
          </a:xfrm>
        </p:spPr>
        <p:txBody>
          <a:bodyPr>
            <a:normAutofit/>
          </a:bodyPr>
          <a:lstStyle/>
          <a:p>
            <a:r>
              <a:rPr lang="en-US" sz="1500" dirty="0">
                <a:solidFill>
                  <a:srgbClr val="FFFFFF"/>
                </a:solidFill>
              </a:rPr>
              <a:t>Statement of Revenues, Expenditures and Changes in Fund Balance – </a:t>
            </a:r>
          </a:p>
          <a:p>
            <a:r>
              <a:rPr lang="en-US" sz="1500" dirty="0">
                <a:solidFill>
                  <a:srgbClr val="FFFFFF"/>
                </a:solidFill>
              </a:rPr>
              <a:t>Governmental Funds</a:t>
            </a:r>
          </a:p>
        </p:txBody>
      </p:sp>
      <p:sp>
        <p:nvSpPr>
          <p:cNvPr id="14" name="Rectangle 1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72F104B9-F86F-47E5-A9BB-50C564F5F649}"/>
              </a:ext>
            </a:extLst>
          </p:cNvPr>
          <p:cNvPicPr/>
          <p:nvPr/>
        </p:nvPicPr>
        <p:blipFill>
          <a:blip r:embed="rId2"/>
          <a:stretch>
            <a:fillRect/>
          </a:stretch>
        </p:blipFill>
        <p:spPr>
          <a:xfrm>
            <a:off x="11216640" y="15140"/>
            <a:ext cx="975360" cy="542925"/>
          </a:xfrm>
          <a:prstGeom prst="rect">
            <a:avLst/>
          </a:prstGeom>
        </p:spPr>
      </p:pic>
      <p:pic>
        <p:nvPicPr>
          <p:cNvPr id="6" name="Picture 5">
            <a:extLst>
              <a:ext uri="{FF2B5EF4-FFF2-40B4-BE49-F238E27FC236}">
                <a16:creationId xmlns:a16="http://schemas.microsoft.com/office/drawing/2014/main" id="{58C0F1D8-1649-4D5D-B3DD-35A7BB941E18}"/>
              </a:ext>
            </a:extLst>
          </p:cNvPr>
          <p:cNvPicPr>
            <a:picLocks noChangeAspect="1"/>
          </p:cNvPicPr>
          <p:nvPr/>
        </p:nvPicPr>
        <p:blipFill>
          <a:blip r:embed="rId3"/>
          <a:stretch>
            <a:fillRect/>
          </a:stretch>
        </p:blipFill>
        <p:spPr>
          <a:xfrm>
            <a:off x="4620823" y="721945"/>
            <a:ext cx="6934200" cy="5972175"/>
          </a:xfrm>
          <a:prstGeom prst="rect">
            <a:avLst/>
          </a:prstGeom>
        </p:spPr>
      </p:pic>
    </p:spTree>
    <p:extLst>
      <p:ext uri="{BB962C8B-B14F-4D97-AF65-F5344CB8AC3E}">
        <p14:creationId xmlns:p14="http://schemas.microsoft.com/office/powerpoint/2010/main" val="2380659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8DB82F8-B78A-448D-8BBF-C62AD4DA1718}"/>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Audit </a:t>
            </a:r>
            <a:br>
              <a:rPr lang="en-US" sz="3600" dirty="0">
                <a:solidFill>
                  <a:srgbClr val="FFFFFF"/>
                </a:solidFill>
              </a:rPr>
            </a:br>
            <a:r>
              <a:rPr lang="en-US" sz="3600" dirty="0">
                <a:solidFill>
                  <a:srgbClr val="FFFFFF"/>
                </a:solidFill>
              </a:rPr>
              <a:t>2020-2021</a:t>
            </a:r>
          </a:p>
        </p:txBody>
      </p:sp>
      <p:sp>
        <p:nvSpPr>
          <p:cNvPr id="3" name="Content Placeholder 2">
            <a:extLst>
              <a:ext uri="{FF2B5EF4-FFF2-40B4-BE49-F238E27FC236}">
                <a16:creationId xmlns:a16="http://schemas.microsoft.com/office/drawing/2014/main" id="{8B71A921-1E87-4263-94D9-BCE1F66239B7}"/>
              </a:ext>
            </a:extLst>
          </p:cNvPr>
          <p:cNvSpPr>
            <a:spLocks noGrp="1"/>
          </p:cNvSpPr>
          <p:nvPr>
            <p:ph idx="1"/>
          </p:nvPr>
        </p:nvSpPr>
        <p:spPr>
          <a:xfrm>
            <a:off x="492371" y="2653800"/>
            <a:ext cx="3084844" cy="3335519"/>
          </a:xfrm>
        </p:spPr>
        <p:txBody>
          <a:bodyPr>
            <a:normAutofit/>
          </a:bodyPr>
          <a:lstStyle/>
          <a:p>
            <a:r>
              <a:rPr lang="en-US" sz="1500" dirty="0">
                <a:solidFill>
                  <a:srgbClr val="FFFFFF"/>
                </a:solidFill>
              </a:rPr>
              <a:t>Reconciliation of the Statement of Revenues, Expenditures and Changes in Fund Balances – Governmental Funds to the Statement of Activities</a:t>
            </a:r>
          </a:p>
        </p:txBody>
      </p:sp>
      <p:sp>
        <p:nvSpPr>
          <p:cNvPr id="26" name="Rectangle 2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FF1ADADC-CAEA-42B0-AB87-1612E2A1E20B}"/>
              </a:ext>
            </a:extLst>
          </p:cNvPr>
          <p:cNvPicPr/>
          <p:nvPr/>
        </p:nvPicPr>
        <p:blipFill>
          <a:blip r:embed="rId2"/>
          <a:stretch>
            <a:fillRect/>
          </a:stretch>
        </p:blipFill>
        <p:spPr>
          <a:xfrm>
            <a:off x="11216640" y="15140"/>
            <a:ext cx="975360" cy="542925"/>
          </a:xfrm>
          <a:prstGeom prst="rect">
            <a:avLst/>
          </a:prstGeom>
        </p:spPr>
      </p:pic>
      <p:pic>
        <p:nvPicPr>
          <p:cNvPr id="6" name="Picture 5">
            <a:extLst>
              <a:ext uri="{FF2B5EF4-FFF2-40B4-BE49-F238E27FC236}">
                <a16:creationId xmlns:a16="http://schemas.microsoft.com/office/drawing/2014/main" id="{2D8CF350-E261-4146-A76A-205196A617A5}"/>
              </a:ext>
            </a:extLst>
          </p:cNvPr>
          <p:cNvPicPr>
            <a:picLocks noChangeAspect="1"/>
          </p:cNvPicPr>
          <p:nvPr/>
        </p:nvPicPr>
        <p:blipFill>
          <a:blip r:embed="rId3"/>
          <a:stretch>
            <a:fillRect/>
          </a:stretch>
        </p:blipFill>
        <p:spPr>
          <a:xfrm>
            <a:off x="4754297" y="848299"/>
            <a:ext cx="6781800" cy="5141019"/>
          </a:xfrm>
          <a:prstGeom prst="rect">
            <a:avLst/>
          </a:prstGeom>
        </p:spPr>
      </p:pic>
    </p:spTree>
    <p:extLst>
      <p:ext uri="{BB962C8B-B14F-4D97-AF65-F5344CB8AC3E}">
        <p14:creationId xmlns:p14="http://schemas.microsoft.com/office/powerpoint/2010/main" val="1122163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8DB82F8-B78A-448D-8BBF-C62AD4DA1718}"/>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Audit </a:t>
            </a:r>
            <a:br>
              <a:rPr lang="en-US" sz="3600" dirty="0">
                <a:solidFill>
                  <a:srgbClr val="FFFFFF"/>
                </a:solidFill>
              </a:rPr>
            </a:br>
            <a:r>
              <a:rPr lang="en-US" sz="3600" dirty="0">
                <a:solidFill>
                  <a:srgbClr val="FFFFFF"/>
                </a:solidFill>
              </a:rPr>
              <a:t>2020-2021</a:t>
            </a:r>
          </a:p>
        </p:txBody>
      </p:sp>
      <p:sp>
        <p:nvSpPr>
          <p:cNvPr id="3" name="Content Placeholder 2">
            <a:extLst>
              <a:ext uri="{FF2B5EF4-FFF2-40B4-BE49-F238E27FC236}">
                <a16:creationId xmlns:a16="http://schemas.microsoft.com/office/drawing/2014/main" id="{8B71A921-1E87-4263-94D9-BCE1F66239B7}"/>
              </a:ext>
            </a:extLst>
          </p:cNvPr>
          <p:cNvSpPr>
            <a:spLocks noGrp="1"/>
          </p:cNvSpPr>
          <p:nvPr>
            <p:ph idx="1"/>
          </p:nvPr>
        </p:nvSpPr>
        <p:spPr>
          <a:xfrm>
            <a:off x="492371" y="2653800"/>
            <a:ext cx="3084844" cy="289425"/>
          </a:xfrm>
        </p:spPr>
        <p:txBody>
          <a:bodyPr>
            <a:normAutofit lnSpcReduction="10000"/>
          </a:bodyPr>
          <a:lstStyle/>
          <a:p>
            <a:r>
              <a:rPr lang="en-US" sz="1500" dirty="0">
                <a:solidFill>
                  <a:srgbClr val="FFFFFF"/>
                </a:solidFill>
              </a:rPr>
              <a:t>Balance Sheet- Governmental Funds</a:t>
            </a:r>
          </a:p>
        </p:txBody>
      </p:sp>
      <p:sp>
        <p:nvSpPr>
          <p:cNvPr id="21"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D9D7DB24-5EC8-4C3A-BAEE-54D041DEFEDA}"/>
              </a:ext>
            </a:extLst>
          </p:cNvPr>
          <p:cNvPicPr/>
          <p:nvPr/>
        </p:nvPicPr>
        <p:blipFill>
          <a:blip r:embed="rId2"/>
          <a:stretch>
            <a:fillRect/>
          </a:stretch>
        </p:blipFill>
        <p:spPr>
          <a:xfrm>
            <a:off x="11216640" y="15140"/>
            <a:ext cx="975360" cy="542925"/>
          </a:xfrm>
          <a:prstGeom prst="rect">
            <a:avLst/>
          </a:prstGeom>
        </p:spPr>
      </p:pic>
      <p:pic>
        <p:nvPicPr>
          <p:cNvPr id="5" name="Picture 4">
            <a:extLst>
              <a:ext uri="{FF2B5EF4-FFF2-40B4-BE49-F238E27FC236}">
                <a16:creationId xmlns:a16="http://schemas.microsoft.com/office/drawing/2014/main" id="{61F229FF-B367-4BA6-A1C6-4BB04BC00A1F}"/>
              </a:ext>
            </a:extLst>
          </p:cNvPr>
          <p:cNvPicPr>
            <a:picLocks noChangeAspect="1"/>
          </p:cNvPicPr>
          <p:nvPr/>
        </p:nvPicPr>
        <p:blipFill>
          <a:blip r:embed="rId3"/>
          <a:stretch>
            <a:fillRect/>
          </a:stretch>
        </p:blipFill>
        <p:spPr>
          <a:xfrm>
            <a:off x="5358250" y="1189822"/>
            <a:ext cx="5467350" cy="4671151"/>
          </a:xfrm>
          <a:prstGeom prst="rect">
            <a:avLst/>
          </a:prstGeom>
        </p:spPr>
      </p:pic>
    </p:spTree>
    <p:extLst>
      <p:ext uri="{BB962C8B-B14F-4D97-AF65-F5344CB8AC3E}">
        <p14:creationId xmlns:p14="http://schemas.microsoft.com/office/powerpoint/2010/main" val="861060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8DB82F8-B78A-448D-8BBF-C62AD4DA1718}"/>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Audit </a:t>
            </a:r>
            <a:br>
              <a:rPr lang="en-US" sz="3600" dirty="0">
                <a:solidFill>
                  <a:srgbClr val="FFFFFF"/>
                </a:solidFill>
              </a:rPr>
            </a:br>
            <a:r>
              <a:rPr lang="en-US" sz="3600" dirty="0">
                <a:solidFill>
                  <a:srgbClr val="FFFFFF"/>
                </a:solidFill>
              </a:rPr>
              <a:t>2020-2021</a:t>
            </a:r>
          </a:p>
        </p:txBody>
      </p:sp>
      <p:sp>
        <p:nvSpPr>
          <p:cNvPr id="3" name="Content Placeholder 2">
            <a:extLst>
              <a:ext uri="{FF2B5EF4-FFF2-40B4-BE49-F238E27FC236}">
                <a16:creationId xmlns:a16="http://schemas.microsoft.com/office/drawing/2014/main" id="{8B71A921-1E87-4263-94D9-BCE1F66239B7}"/>
              </a:ext>
            </a:extLst>
          </p:cNvPr>
          <p:cNvSpPr>
            <a:spLocks noGrp="1"/>
          </p:cNvSpPr>
          <p:nvPr>
            <p:ph idx="1"/>
          </p:nvPr>
        </p:nvSpPr>
        <p:spPr>
          <a:xfrm>
            <a:off x="492371" y="2653800"/>
            <a:ext cx="3084844" cy="3335519"/>
          </a:xfrm>
        </p:spPr>
        <p:txBody>
          <a:bodyPr>
            <a:normAutofit/>
          </a:bodyPr>
          <a:lstStyle/>
          <a:p>
            <a:r>
              <a:rPr lang="en-US" sz="1500" dirty="0">
                <a:solidFill>
                  <a:srgbClr val="FFFFFF"/>
                </a:solidFill>
              </a:rPr>
              <a:t>Reconciliation of the Balance Sheet</a:t>
            </a:r>
          </a:p>
          <a:p>
            <a:r>
              <a:rPr lang="en-US" sz="1500" dirty="0">
                <a:solidFill>
                  <a:srgbClr val="FFFFFF"/>
                </a:solidFill>
              </a:rPr>
              <a:t>Governments Funds</a:t>
            </a:r>
          </a:p>
          <a:p>
            <a:r>
              <a:rPr lang="en-US" sz="1500" dirty="0">
                <a:solidFill>
                  <a:srgbClr val="FFFFFF"/>
                </a:solidFill>
              </a:rPr>
              <a:t>To the Statement of Net Position</a:t>
            </a:r>
          </a:p>
        </p:txBody>
      </p:sp>
      <p:sp>
        <p:nvSpPr>
          <p:cNvPr id="29"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87CCE56D-B0F3-4A3B-987F-061DF6AE30AE}"/>
              </a:ext>
            </a:extLst>
          </p:cNvPr>
          <p:cNvPicPr/>
          <p:nvPr/>
        </p:nvPicPr>
        <p:blipFill>
          <a:blip r:embed="rId2"/>
          <a:stretch>
            <a:fillRect/>
          </a:stretch>
        </p:blipFill>
        <p:spPr>
          <a:xfrm>
            <a:off x="11216640" y="15140"/>
            <a:ext cx="975360" cy="542925"/>
          </a:xfrm>
          <a:prstGeom prst="rect">
            <a:avLst/>
          </a:prstGeom>
        </p:spPr>
      </p:pic>
      <p:pic>
        <p:nvPicPr>
          <p:cNvPr id="6" name="Picture 5">
            <a:extLst>
              <a:ext uri="{FF2B5EF4-FFF2-40B4-BE49-F238E27FC236}">
                <a16:creationId xmlns:a16="http://schemas.microsoft.com/office/drawing/2014/main" id="{0ECDB003-5294-4455-B767-F1906F73DA03}"/>
              </a:ext>
            </a:extLst>
          </p:cNvPr>
          <p:cNvPicPr>
            <a:picLocks noChangeAspect="1"/>
          </p:cNvPicPr>
          <p:nvPr/>
        </p:nvPicPr>
        <p:blipFill>
          <a:blip r:embed="rId3"/>
          <a:stretch>
            <a:fillRect/>
          </a:stretch>
        </p:blipFill>
        <p:spPr>
          <a:xfrm>
            <a:off x="4926318" y="1079653"/>
            <a:ext cx="6657975" cy="4909666"/>
          </a:xfrm>
          <a:prstGeom prst="rect">
            <a:avLst/>
          </a:prstGeom>
        </p:spPr>
      </p:pic>
    </p:spTree>
    <p:extLst>
      <p:ext uri="{BB962C8B-B14F-4D97-AF65-F5344CB8AC3E}">
        <p14:creationId xmlns:p14="http://schemas.microsoft.com/office/powerpoint/2010/main" val="1545234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6E39-8FA3-4F9F-B0B9-9278BF840951}"/>
              </a:ext>
            </a:extLst>
          </p:cNvPr>
          <p:cNvSpPr>
            <a:spLocks noGrp="1"/>
          </p:cNvSpPr>
          <p:nvPr>
            <p:ph type="title"/>
          </p:nvPr>
        </p:nvSpPr>
        <p:spPr/>
        <p:txBody>
          <a:bodyPr/>
          <a:lstStyle/>
          <a:p>
            <a:pPr algn="ctr"/>
            <a:r>
              <a:rPr lang="en-US" dirty="0"/>
              <a:t>Days Cash on Hand and Debt Service Coverage Ratio</a:t>
            </a:r>
          </a:p>
        </p:txBody>
      </p:sp>
      <p:sp>
        <p:nvSpPr>
          <p:cNvPr id="3" name="Content Placeholder 2">
            <a:extLst>
              <a:ext uri="{FF2B5EF4-FFF2-40B4-BE49-F238E27FC236}">
                <a16:creationId xmlns:a16="http://schemas.microsoft.com/office/drawing/2014/main" id="{D8981C51-1F19-4A1A-8E3F-DFC863BEBED6}"/>
              </a:ext>
            </a:extLst>
          </p:cNvPr>
          <p:cNvSpPr>
            <a:spLocks noGrp="1"/>
          </p:cNvSpPr>
          <p:nvPr>
            <p:ph idx="1"/>
          </p:nvPr>
        </p:nvSpPr>
        <p:spPr/>
        <p:txBody>
          <a:bodyPr/>
          <a:lstStyle/>
          <a:p>
            <a:endParaRPr lang="en-US" sz="2400" b="1" dirty="0"/>
          </a:p>
          <a:p>
            <a:r>
              <a:rPr lang="en-US" sz="2400" b="1" dirty="0"/>
              <a:t>Days Cash on Hand</a:t>
            </a:r>
            <a:endParaRPr lang="en-US" dirty="0"/>
          </a:p>
          <a:p>
            <a:r>
              <a:rPr lang="en-US" sz="2400" dirty="0"/>
              <a:t>103.68</a:t>
            </a:r>
          </a:p>
          <a:p>
            <a:endParaRPr lang="en-US" dirty="0"/>
          </a:p>
          <a:p>
            <a:r>
              <a:rPr lang="en-US" sz="2400" b="1" dirty="0"/>
              <a:t>Debt Service Coverage Ratio</a:t>
            </a:r>
          </a:p>
          <a:p>
            <a:r>
              <a:rPr lang="en-US" sz="2400" dirty="0"/>
              <a:t>2.46</a:t>
            </a:r>
          </a:p>
          <a:p>
            <a:endParaRPr lang="en-US" sz="2400" dirty="0"/>
          </a:p>
          <a:p>
            <a:r>
              <a:rPr lang="en-US" dirty="0"/>
              <a:t>As of June 30, 2021</a:t>
            </a:r>
          </a:p>
        </p:txBody>
      </p:sp>
      <p:pic>
        <p:nvPicPr>
          <p:cNvPr id="4" name="Picture 3">
            <a:extLst>
              <a:ext uri="{FF2B5EF4-FFF2-40B4-BE49-F238E27FC236}">
                <a16:creationId xmlns:a16="http://schemas.microsoft.com/office/drawing/2014/main" id="{F679F1C2-3D9D-4BC6-9F33-55E698040A17}"/>
              </a:ext>
            </a:extLst>
          </p:cNvPr>
          <p:cNvPicPr/>
          <p:nvPr/>
        </p:nvPicPr>
        <p:blipFill>
          <a:blip r:embed="rId2"/>
          <a:stretch>
            <a:fillRect/>
          </a:stretch>
        </p:blipFill>
        <p:spPr>
          <a:xfrm>
            <a:off x="10664328" y="15140"/>
            <a:ext cx="1527672" cy="1450757"/>
          </a:xfrm>
          <a:prstGeom prst="rect">
            <a:avLst/>
          </a:prstGeom>
        </p:spPr>
      </p:pic>
    </p:spTree>
    <p:extLst>
      <p:ext uri="{BB962C8B-B14F-4D97-AF65-F5344CB8AC3E}">
        <p14:creationId xmlns:p14="http://schemas.microsoft.com/office/powerpoint/2010/main" val="306290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3E7D-ED2F-4129-8003-2CEFEB7A1FB4}"/>
              </a:ext>
            </a:extLst>
          </p:cNvPr>
          <p:cNvSpPr>
            <a:spLocks noGrp="1"/>
          </p:cNvSpPr>
          <p:nvPr>
            <p:ph type="title"/>
          </p:nvPr>
        </p:nvSpPr>
        <p:spPr/>
        <p:txBody>
          <a:bodyPr vert="horz" lIns="91440" tIns="45720" rIns="91440" bIns="45720" rtlCol="0" anchor="b">
            <a:normAutofit/>
          </a:bodyPr>
          <a:lstStyle/>
          <a:p>
            <a:pPr algn="ctr"/>
            <a:r>
              <a:rPr lang="en-US" sz="4400" kern="1200" spc="-50" baseline="0" dirty="0">
                <a:solidFill>
                  <a:srgbClr val="FFFFFF"/>
                </a:solidFill>
                <a:latin typeface="+mj-lt"/>
                <a:ea typeface="+mj-ea"/>
                <a:cs typeface="+mj-cs"/>
              </a:rPr>
              <a:t>2021-2022 Budget</a:t>
            </a:r>
          </a:p>
        </p:txBody>
      </p:sp>
      <p:pic>
        <p:nvPicPr>
          <p:cNvPr id="4" name="Picture 3">
            <a:extLst>
              <a:ext uri="{FF2B5EF4-FFF2-40B4-BE49-F238E27FC236}">
                <a16:creationId xmlns:a16="http://schemas.microsoft.com/office/drawing/2014/main" id="{E3E927A7-A878-4B7C-9348-C67F8CD558E8}"/>
              </a:ext>
            </a:extLst>
          </p:cNvPr>
          <p:cNvPicPr/>
          <p:nvPr/>
        </p:nvPicPr>
        <p:blipFill>
          <a:blip r:embed="rId2"/>
          <a:stretch>
            <a:fillRect/>
          </a:stretch>
        </p:blipFill>
        <p:spPr>
          <a:xfrm>
            <a:off x="11216640" y="15140"/>
            <a:ext cx="975360" cy="542925"/>
          </a:xfrm>
          <a:prstGeom prst="rect">
            <a:avLst/>
          </a:prstGeom>
        </p:spPr>
      </p:pic>
      <p:pic>
        <p:nvPicPr>
          <p:cNvPr id="7" name="Picture 6">
            <a:extLst>
              <a:ext uri="{FF2B5EF4-FFF2-40B4-BE49-F238E27FC236}">
                <a16:creationId xmlns:a16="http://schemas.microsoft.com/office/drawing/2014/main" id="{EF6B52FA-E0E7-44CE-8F55-F8930F0E7F5F}"/>
              </a:ext>
            </a:extLst>
          </p:cNvPr>
          <p:cNvPicPr>
            <a:picLocks noChangeAspect="1"/>
          </p:cNvPicPr>
          <p:nvPr/>
        </p:nvPicPr>
        <p:blipFill>
          <a:blip r:embed="rId3"/>
          <a:stretch>
            <a:fillRect/>
          </a:stretch>
        </p:blipFill>
        <p:spPr>
          <a:xfrm>
            <a:off x="5430982" y="1049440"/>
            <a:ext cx="5583383" cy="5240523"/>
          </a:xfrm>
          <a:prstGeom prst="rect">
            <a:avLst/>
          </a:prstGeom>
        </p:spPr>
      </p:pic>
    </p:spTree>
    <p:extLst>
      <p:ext uri="{BB962C8B-B14F-4D97-AF65-F5344CB8AC3E}">
        <p14:creationId xmlns:p14="http://schemas.microsoft.com/office/powerpoint/2010/main" val="107566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E927A7-A878-4B7C-9348-C67F8CD558E8}"/>
              </a:ext>
            </a:extLst>
          </p:cNvPr>
          <p:cNvPicPr/>
          <p:nvPr/>
        </p:nvPicPr>
        <p:blipFill>
          <a:blip r:embed="rId3"/>
          <a:stretch>
            <a:fillRect/>
          </a:stretch>
        </p:blipFill>
        <p:spPr>
          <a:xfrm>
            <a:off x="11216640" y="15140"/>
            <a:ext cx="975360" cy="542925"/>
          </a:xfrm>
          <a:prstGeom prst="rect">
            <a:avLst/>
          </a:prstGeom>
        </p:spPr>
      </p:pic>
      <p:pic>
        <p:nvPicPr>
          <p:cNvPr id="5" name="Picture 4">
            <a:extLst>
              <a:ext uri="{FF2B5EF4-FFF2-40B4-BE49-F238E27FC236}">
                <a16:creationId xmlns:a16="http://schemas.microsoft.com/office/drawing/2014/main" id="{1E25B086-606A-4BB7-8CB7-4D8482BBF7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472" t="107" r="23020"/>
          <a:stretch/>
        </p:blipFill>
        <p:spPr bwMode="auto">
          <a:xfrm rot="5400000">
            <a:off x="756112" y="107096"/>
            <a:ext cx="2643932" cy="355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524ABF8-0232-4E4A-A1A2-A1A99F0E5203}"/>
              </a:ext>
            </a:extLst>
          </p:cNvPr>
          <p:cNvPicPr/>
          <p:nvPr/>
        </p:nvPicPr>
        <p:blipFill>
          <a:blip r:embed="rId3"/>
          <a:stretch>
            <a:fillRect/>
          </a:stretch>
        </p:blipFill>
        <p:spPr>
          <a:xfrm>
            <a:off x="449049" y="3553925"/>
            <a:ext cx="3062689" cy="2186051"/>
          </a:xfrm>
          <a:prstGeom prst="rect">
            <a:avLst/>
          </a:prstGeom>
        </p:spPr>
      </p:pic>
      <p:sp>
        <p:nvSpPr>
          <p:cNvPr id="10" name="TextBox 9">
            <a:extLst>
              <a:ext uri="{FF2B5EF4-FFF2-40B4-BE49-F238E27FC236}">
                <a16:creationId xmlns:a16="http://schemas.microsoft.com/office/drawing/2014/main" id="{7386A749-0116-4619-BA96-084E60861C98}"/>
              </a:ext>
            </a:extLst>
          </p:cNvPr>
          <p:cNvSpPr txBox="1"/>
          <p:nvPr/>
        </p:nvSpPr>
        <p:spPr>
          <a:xfrm>
            <a:off x="5121814" y="3656541"/>
            <a:ext cx="6094826" cy="1661993"/>
          </a:xfrm>
          <a:prstGeom prst="rect">
            <a:avLst/>
          </a:prstGeom>
          <a:noFill/>
        </p:spPr>
        <p:txBody>
          <a:bodyPr wrap="square">
            <a:spAutoFit/>
          </a:bodyPr>
          <a:lstStyle/>
          <a:p>
            <a:endParaRPr lang="en-US" dirty="0"/>
          </a:p>
          <a:p>
            <a:endParaRPr lang="en-US" sz="2400" dirty="0"/>
          </a:p>
          <a:p>
            <a:pPr marL="342900" indent="-342900">
              <a:buFont typeface="Arial" panose="020B0604020202020204" pitchFamily="34" charset="0"/>
              <a:buChar char="•"/>
            </a:pPr>
            <a:r>
              <a:rPr lang="en-US" dirty="0"/>
              <a:t>Current discussions are ongoing with Greenwich on possible refinancing of current bond debt.</a:t>
            </a:r>
            <a:br>
              <a:rPr lang="en-US" sz="2400" dirty="0"/>
            </a:br>
            <a:endParaRPr lang="en-US" sz="2400" dirty="0"/>
          </a:p>
        </p:txBody>
      </p:sp>
      <p:sp>
        <p:nvSpPr>
          <p:cNvPr id="12" name="TextBox 11">
            <a:extLst>
              <a:ext uri="{FF2B5EF4-FFF2-40B4-BE49-F238E27FC236}">
                <a16:creationId xmlns:a16="http://schemas.microsoft.com/office/drawing/2014/main" id="{FFDB50C1-3184-4BC8-AE1C-E65DA8961313}"/>
              </a:ext>
            </a:extLst>
          </p:cNvPr>
          <p:cNvSpPr txBox="1"/>
          <p:nvPr/>
        </p:nvSpPr>
        <p:spPr>
          <a:xfrm>
            <a:off x="5121814" y="1262468"/>
            <a:ext cx="6094826" cy="3600986"/>
          </a:xfrm>
          <a:prstGeom prst="rect">
            <a:avLst/>
          </a:prstGeom>
          <a:noFill/>
        </p:spPr>
        <p:txBody>
          <a:bodyPr wrap="square">
            <a:spAutoFit/>
          </a:bodyPr>
          <a:lstStyle/>
          <a:p>
            <a:endParaRPr lang="en-US" sz="2400" dirty="0"/>
          </a:p>
          <a:p>
            <a:pPr marL="342900" indent="-342900">
              <a:buFont typeface="Arial" panose="020B0604020202020204" pitchFamily="34" charset="0"/>
              <a:buChar char="•"/>
            </a:pPr>
            <a:r>
              <a:rPr lang="en-US" dirty="0"/>
              <a:t>The financial impacts of the pandemic continue to be offset by funds provided by the CARES Act. We are also benefiting from the .5% sales tax referendum Duval County voters approved last fall for Duval County Public Schools.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Our biggest concerns regarding the budget continue to be</a:t>
            </a:r>
            <a:br>
              <a:rPr lang="en-US" dirty="0"/>
            </a:br>
            <a:r>
              <a:rPr lang="en-US" dirty="0"/>
              <a:t>student enrollment due to the continued challenges surrounding COVID, and the staffing of teachers as many have left the field of education.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88795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A0B4-4E8F-45A7-96EC-F0120B4D7744}"/>
              </a:ext>
            </a:extLst>
          </p:cNvPr>
          <p:cNvSpPr>
            <a:spLocks noGrp="1"/>
          </p:cNvSpPr>
          <p:nvPr>
            <p:ph type="title"/>
          </p:nvPr>
        </p:nvSpPr>
        <p:spPr>
          <a:xfrm>
            <a:off x="1066800" y="351825"/>
            <a:ext cx="10058400" cy="1450757"/>
          </a:xfrm>
        </p:spPr>
        <p:txBody>
          <a:bodyPr/>
          <a:lstStyle/>
          <a:p>
            <a:r>
              <a:rPr lang="en-US" dirty="0"/>
              <a:t>Question &amp; Answers</a:t>
            </a:r>
          </a:p>
        </p:txBody>
      </p:sp>
      <p:pic>
        <p:nvPicPr>
          <p:cNvPr id="4" name="Content Placeholder 3" descr="Seaside-Logo-2color-CMYK.jpg">
            <a:extLst>
              <a:ext uri="{FF2B5EF4-FFF2-40B4-BE49-F238E27FC236}">
                <a16:creationId xmlns:a16="http://schemas.microsoft.com/office/drawing/2014/main" id="{FE3720B8-4B40-4082-BF1E-F5DD69FF2D1E}"/>
              </a:ext>
            </a:extLst>
          </p:cNvPr>
          <p:cNvPicPr>
            <a:picLocks noGrp="1"/>
          </p:cNvPicPr>
          <p:nvPr>
            <p:ph idx="1"/>
          </p:nvPr>
        </p:nvPicPr>
        <p:blipFill rotWithShape="1">
          <a:blip r:embed="rId2"/>
          <a:srcRect l="16224" r="5116" b="-3"/>
          <a:stretch/>
        </p:blipFill>
        <p:spPr>
          <a:xfrm>
            <a:off x="3882342" y="1852863"/>
            <a:ext cx="3902095" cy="4461293"/>
          </a:xfrm>
          <a:prstGeom prst="rect">
            <a:avLst/>
          </a:prstGeom>
        </p:spPr>
      </p:pic>
      <p:pic>
        <p:nvPicPr>
          <p:cNvPr id="5" name="Picture 4">
            <a:extLst>
              <a:ext uri="{FF2B5EF4-FFF2-40B4-BE49-F238E27FC236}">
                <a16:creationId xmlns:a16="http://schemas.microsoft.com/office/drawing/2014/main" id="{B2011467-99F8-44F2-8E3B-4467ED5AEA90}"/>
              </a:ext>
            </a:extLst>
          </p:cNvPr>
          <p:cNvPicPr/>
          <p:nvPr/>
        </p:nvPicPr>
        <p:blipFill>
          <a:blip r:embed="rId3"/>
          <a:stretch>
            <a:fillRect/>
          </a:stretch>
        </p:blipFill>
        <p:spPr>
          <a:xfrm>
            <a:off x="11216640" y="80362"/>
            <a:ext cx="975360" cy="542925"/>
          </a:xfrm>
          <a:prstGeom prst="rect">
            <a:avLst/>
          </a:prstGeom>
        </p:spPr>
      </p:pic>
    </p:spTree>
    <p:extLst>
      <p:ext uri="{BB962C8B-B14F-4D97-AF65-F5344CB8AC3E}">
        <p14:creationId xmlns:p14="http://schemas.microsoft.com/office/powerpoint/2010/main" val="335874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7B8D-8CF8-4FF0-90E9-EE7AB485F569}"/>
              </a:ext>
            </a:extLst>
          </p:cNvPr>
          <p:cNvSpPr>
            <a:spLocks noGrp="1"/>
          </p:cNvSpPr>
          <p:nvPr>
            <p:ph type="title"/>
          </p:nvPr>
        </p:nvSpPr>
        <p:spPr>
          <a:xfrm>
            <a:off x="1097280" y="286603"/>
            <a:ext cx="10058400" cy="1450757"/>
          </a:xfrm>
        </p:spPr>
        <p:txBody>
          <a:bodyPr>
            <a:normAutofit/>
          </a:bodyPr>
          <a:lstStyle/>
          <a:p>
            <a:r>
              <a:rPr lang="en-US" dirty="0"/>
              <a:t>Agenda</a:t>
            </a:r>
          </a:p>
        </p:txBody>
      </p:sp>
      <p:pic>
        <p:nvPicPr>
          <p:cNvPr id="5" name="Picture 4" descr="Seaside-Logo-2color-CMYK.jpg">
            <a:extLst>
              <a:ext uri="{FF2B5EF4-FFF2-40B4-BE49-F238E27FC236}">
                <a16:creationId xmlns:a16="http://schemas.microsoft.com/office/drawing/2014/main" id="{1397BA57-CDA7-4300-84D6-92B38DDE9167}"/>
              </a:ext>
            </a:extLst>
          </p:cNvPr>
          <p:cNvPicPr/>
          <p:nvPr/>
        </p:nvPicPr>
        <p:blipFill rotWithShape="1">
          <a:blip r:embed="rId3"/>
          <a:srcRect l="16224" r="5116" b="-3"/>
          <a:stretch/>
        </p:blipFill>
        <p:spPr>
          <a:xfrm>
            <a:off x="1258822" y="1916318"/>
            <a:ext cx="2730216" cy="3471012"/>
          </a:xfrm>
          <a:prstGeom prst="rect">
            <a:avLst/>
          </a:prstGeom>
        </p:spPr>
      </p:pic>
      <p:sp>
        <p:nvSpPr>
          <p:cNvPr id="3" name="Content Placeholder 2">
            <a:extLst>
              <a:ext uri="{FF2B5EF4-FFF2-40B4-BE49-F238E27FC236}">
                <a16:creationId xmlns:a16="http://schemas.microsoft.com/office/drawing/2014/main" id="{03D9E3BB-386C-4013-9E48-C43884C22039}"/>
              </a:ext>
            </a:extLst>
          </p:cNvPr>
          <p:cNvSpPr>
            <a:spLocks noGrp="1"/>
          </p:cNvSpPr>
          <p:nvPr>
            <p:ph idx="1"/>
          </p:nvPr>
        </p:nvSpPr>
        <p:spPr>
          <a:xfrm>
            <a:off x="4639733" y="1845734"/>
            <a:ext cx="6515947" cy="4023360"/>
          </a:xfrm>
        </p:spPr>
        <p:txBody>
          <a:bodyPr>
            <a:normAutofit fontScale="92500" lnSpcReduction="20000"/>
          </a:bodyPr>
          <a:lstStyle/>
          <a:p>
            <a:r>
              <a:rPr lang="en-US" dirty="0"/>
              <a:t>Vision &amp; Mission</a:t>
            </a:r>
          </a:p>
          <a:p>
            <a:r>
              <a:rPr lang="en-US" dirty="0"/>
              <a:t>Seaside Overview</a:t>
            </a:r>
          </a:p>
          <a:p>
            <a:r>
              <a:rPr lang="en-US" dirty="0"/>
              <a:t>Leadership</a:t>
            </a:r>
          </a:p>
          <a:p>
            <a:r>
              <a:rPr lang="en-US" dirty="0"/>
              <a:t>Pandemic</a:t>
            </a:r>
          </a:p>
          <a:p>
            <a:r>
              <a:rPr lang="en-US" dirty="0"/>
              <a:t>Fundraising </a:t>
            </a:r>
          </a:p>
          <a:p>
            <a:r>
              <a:rPr lang="en-US" dirty="0"/>
              <a:t>Enrollment- Current &amp; Projected</a:t>
            </a:r>
          </a:p>
          <a:p>
            <a:r>
              <a:rPr lang="en-US" dirty="0"/>
              <a:t>Academic Results</a:t>
            </a:r>
          </a:p>
          <a:p>
            <a:r>
              <a:rPr lang="en-US" dirty="0"/>
              <a:t>2020-2021 Audit</a:t>
            </a:r>
          </a:p>
          <a:p>
            <a:r>
              <a:rPr lang="en-US" dirty="0"/>
              <a:t>2021-2022 Budget</a:t>
            </a:r>
          </a:p>
          <a:p>
            <a:r>
              <a:rPr lang="en-US" dirty="0"/>
              <a:t>Question &amp; Answers</a:t>
            </a:r>
          </a:p>
          <a:p>
            <a:endParaRPr lang="en-US" dirty="0"/>
          </a:p>
        </p:txBody>
      </p:sp>
    </p:spTree>
    <p:extLst>
      <p:ext uri="{BB962C8B-B14F-4D97-AF65-F5344CB8AC3E}">
        <p14:creationId xmlns:p14="http://schemas.microsoft.com/office/powerpoint/2010/main" val="352925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DA04-8A66-4BB5-B541-9ABC8AA15067}"/>
              </a:ext>
            </a:extLst>
          </p:cNvPr>
          <p:cNvSpPr>
            <a:spLocks noGrp="1"/>
          </p:cNvSpPr>
          <p:nvPr>
            <p:ph type="title"/>
          </p:nvPr>
        </p:nvSpPr>
        <p:spPr>
          <a:xfrm>
            <a:off x="1097280" y="286603"/>
            <a:ext cx="10058400" cy="1450757"/>
          </a:xfrm>
        </p:spPr>
        <p:txBody>
          <a:bodyPr>
            <a:normAutofit/>
          </a:bodyPr>
          <a:lstStyle/>
          <a:p>
            <a:r>
              <a:rPr lang="en-US" dirty="0"/>
              <a:t>Vision &amp; Mission</a:t>
            </a:r>
          </a:p>
        </p:txBody>
      </p:sp>
      <p:sp>
        <p:nvSpPr>
          <p:cNvPr id="3" name="Content Placeholder 2">
            <a:extLst>
              <a:ext uri="{FF2B5EF4-FFF2-40B4-BE49-F238E27FC236}">
                <a16:creationId xmlns:a16="http://schemas.microsoft.com/office/drawing/2014/main" id="{3A4C27B3-9FCD-4AA4-A58F-1E4A560150E7}"/>
              </a:ext>
            </a:extLst>
          </p:cNvPr>
          <p:cNvSpPr>
            <a:spLocks noGrp="1"/>
          </p:cNvSpPr>
          <p:nvPr>
            <p:ph idx="1"/>
          </p:nvPr>
        </p:nvSpPr>
        <p:spPr>
          <a:xfrm>
            <a:off x="1097279" y="1845734"/>
            <a:ext cx="6454987" cy="4023360"/>
          </a:xfrm>
        </p:spPr>
        <p:txBody>
          <a:bodyPr>
            <a:normAutofit/>
          </a:bodyPr>
          <a:lstStyle/>
          <a:p>
            <a:endParaRPr lang="en-US" sz="1700" b="1" dirty="0"/>
          </a:p>
          <a:p>
            <a:r>
              <a:rPr lang="en-US" sz="1700" b="1" dirty="0"/>
              <a:t>Vision</a:t>
            </a:r>
          </a:p>
          <a:p>
            <a:r>
              <a:rPr lang="en-US" sz="1700" dirty="0"/>
              <a:t>Seaside’s shared vision is to foster each student’s intellectual, social, emotional, and physical development in a nurturing, Waldorf-inspired public charter school setting that inspires deep learning, a sense of environmental stewardship, and an appreciation for all cultures, the arts, and the ever-changing world.</a:t>
            </a:r>
          </a:p>
          <a:p>
            <a:endParaRPr lang="en-US" sz="1700" dirty="0"/>
          </a:p>
          <a:p>
            <a:r>
              <a:rPr lang="en-US" sz="1700" b="1" dirty="0"/>
              <a:t>Mission</a:t>
            </a:r>
          </a:p>
          <a:p>
            <a:r>
              <a:rPr lang="en-US" sz="1700" dirty="0"/>
              <a:t>To provide a rigorous, arts-integrated educational program guided by the Core Principals of Public Waldorf Education to meet and exceed the Florida State Standards.</a:t>
            </a:r>
          </a:p>
        </p:txBody>
      </p:sp>
      <p:pic>
        <p:nvPicPr>
          <p:cNvPr id="4" name="Picture 3">
            <a:extLst>
              <a:ext uri="{FF2B5EF4-FFF2-40B4-BE49-F238E27FC236}">
                <a16:creationId xmlns:a16="http://schemas.microsoft.com/office/drawing/2014/main" id="{F6CE10F3-57BE-4440-8A6D-63FDA804E639}"/>
              </a:ext>
            </a:extLst>
          </p:cNvPr>
          <p:cNvPicPr/>
          <p:nvPr/>
        </p:nvPicPr>
        <p:blipFill>
          <a:blip r:embed="rId3"/>
          <a:stretch>
            <a:fillRect/>
          </a:stretch>
        </p:blipFill>
        <p:spPr>
          <a:xfrm>
            <a:off x="8020570" y="2555913"/>
            <a:ext cx="3135109" cy="2137272"/>
          </a:xfrm>
          <a:prstGeom prst="rect">
            <a:avLst/>
          </a:prstGeom>
        </p:spPr>
      </p:pic>
    </p:spTree>
    <p:extLst>
      <p:ext uri="{BB962C8B-B14F-4D97-AF65-F5344CB8AC3E}">
        <p14:creationId xmlns:p14="http://schemas.microsoft.com/office/powerpoint/2010/main" val="399284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192E0A6D-3C70-4D82-A3DD-8AC98EA08F12}"/>
              </a:ext>
            </a:extLst>
          </p:cNvPr>
          <p:cNvPicPr/>
          <p:nvPr/>
        </p:nvPicPr>
        <p:blipFill>
          <a:blip r:embed="rId2"/>
          <a:stretch>
            <a:fillRect/>
          </a:stretch>
        </p:blipFill>
        <p:spPr>
          <a:xfrm>
            <a:off x="10598227" y="15140"/>
            <a:ext cx="1593773" cy="1165759"/>
          </a:xfrm>
          <a:prstGeom prst="rect">
            <a:avLst/>
          </a:prstGeom>
        </p:spPr>
      </p:pic>
      <p:sp>
        <p:nvSpPr>
          <p:cNvPr id="2" name="Title 1">
            <a:extLst>
              <a:ext uri="{FF2B5EF4-FFF2-40B4-BE49-F238E27FC236}">
                <a16:creationId xmlns:a16="http://schemas.microsoft.com/office/drawing/2014/main" id="{6C6A46AD-5BD5-4E01-B05A-680B645E656F}"/>
              </a:ext>
            </a:extLst>
          </p:cNvPr>
          <p:cNvSpPr>
            <a:spLocks noGrp="1"/>
          </p:cNvSpPr>
          <p:nvPr>
            <p:ph type="title"/>
          </p:nvPr>
        </p:nvSpPr>
        <p:spPr/>
        <p:txBody>
          <a:bodyPr/>
          <a:lstStyle/>
          <a:p>
            <a:pPr algn="ctr"/>
            <a:r>
              <a:rPr lang="en-US"/>
              <a:t>Seaside Consortium</a:t>
            </a:r>
            <a:endParaRPr lang="en-US" dirty="0"/>
          </a:p>
        </p:txBody>
      </p:sp>
      <p:graphicFrame>
        <p:nvGraphicFramePr>
          <p:cNvPr id="7" name="Diagram 6">
            <a:extLst>
              <a:ext uri="{FF2B5EF4-FFF2-40B4-BE49-F238E27FC236}">
                <a16:creationId xmlns:a16="http://schemas.microsoft.com/office/drawing/2014/main" id="{8FD7D76C-E817-4E55-9142-5C6D6BA80218}"/>
              </a:ext>
            </a:extLst>
          </p:cNvPr>
          <p:cNvGraphicFramePr/>
          <p:nvPr>
            <p:extLst>
              <p:ext uri="{D42A27DB-BD31-4B8C-83A1-F6EECF244321}">
                <p14:modId xmlns:p14="http://schemas.microsoft.com/office/powerpoint/2010/main" val="85607487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88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E68C0F-9F2F-40E9-A74E-6C7E47CA1764}"/>
              </a:ext>
            </a:extLst>
          </p:cNvPr>
          <p:cNvSpPr>
            <a:spLocks noGrp="1"/>
          </p:cNvSpPr>
          <p:nvPr>
            <p:ph type="title"/>
          </p:nvPr>
        </p:nvSpPr>
        <p:spPr>
          <a:xfrm>
            <a:off x="8177212" y="634946"/>
            <a:ext cx="3372529" cy="5055904"/>
          </a:xfrm>
        </p:spPr>
        <p:txBody>
          <a:bodyPr anchor="ctr">
            <a:normAutofit/>
          </a:bodyPr>
          <a:lstStyle/>
          <a:p>
            <a:r>
              <a:rPr lang="en-US"/>
              <a:t>Leadership</a:t>
            </a:r>
          </a:p>
        </p:txBody>
      </p:sp>
      <p:cxnSp>
        <p:nvCxnSpPr>
          <p:cNvPr id="21" name="Straight Connector 2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8F091CFD-158A-41E1-B32D-81B42FEB39E5}"/>
              </a:ext>
            </a:extLst>
          </p:cNvPr>
          <p:cNvPicPr/>
          <p:nvPr/>
        </p:nvPicPr>
        <p:blipFill>
          <a:blip r:embed="rId3"/>
          <a:stretch>
            <a:fillRect/>
          </a:stretch>
        </p:blipFill>
        <p:spPr>
          <a:xfrm>
            <a:off x="10432973" y="15140"/>
            <a:ext cx="1759027" cy="1251800"/>
          </a:xfrm>
          <a:prstGeom prst="rect">
            <a:avLst/>
          </a:prstGeom>
        </p:spPr>
      </p:pic>
      <p:graphicFrame>
        <p:nvGraphicFramePr>
          <p:cNvPr id="15" name="Content Placeholder 2">
            <a:extLst>
              <a:ext uri="{FF2B5EF4-FFF2-40B4-BE49-F238E27FC236}">
                <a16:creationId xmlns:a16="http://schemas.microsoft.com/office/drawing/2014/main" id="{4E85785D-C595-4B0F-A847-B2A9F8A64F48}"/>
              </a:ext>
            </a:extLst>
          </p:cNvPr>
          <p:cNvGraphicFramePr>
            <a:graphicFrameLocks noGrp="1"/>
          </p:cNvGraphicFramePr>
          <p:nvPr>
            <p:ph idx="1"/>
            <p:extLst>
              <p:ext uri="{D42A27DB-BD31-4B8C-83A1-F6EECF244321}">
                <p14:modId xmlns:p14="http://schemas.microsoft.com/office/powerpoint/2010/main" val="1670821332"/>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021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BB5C96-EDC1-4762-BFB2-B20D6D58F992}"/>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COVID Pandemic</a:t>
            </a:r>
          </a:p>
        </p:txBody>
      </p:sp>
      <p:sp>
        <p:nvSpPr>
          <p:cNvPr id="32" name="Rectangle 3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A0403DFA-F5F5-485F-92C1-FC9995B4D373}"/>
              </a:ext>
            </a:extLst>
          </p:cNvPr>
          <p:cNvPicPr/>
          <p:nvPr/>
        </p:nvPicPr>
        <p:blipFill>
          <a:blip r:embed="rId3"/>
          <a:stretch>
            <a:fillRect/>
          </a:stretch>
        </p:blipFill>
        <p:spPr>
          <a:xfrm>
            <a:off x="11093986" y="15140"/>
            <a:ext cx="1098014" cy="767058"/>
          </a:xfrm>
          <a:prstGeom prst="rect">
            <a:avLst/>
          </a:prstGeom>
        </p:spPr>
      </p:pic>
      <p:graphicFrame>
        <p:nvGraphicFramePr>
          <p:cNvPr id="24" name="Content Placeholder 2">
            <a:extLst>
              <a:ext uri="{FF2B5EF4-FFF2-40B4-BE49-F238E27FC236}">
                <a16:creationId xmlns:a16="http://schemas.microsoft.com/office/drawing/2014/main" id="{87613B55-3152-4197-8E50-02167A80DDB7}"/>
              </a:ext>
            </a:extLst>
          </p:cNvPr>
          <p:cNvGraphicFramePr>
            <a:graphicFrameLocks noGrp="1"/>
          </p:cNvGraphicFramePr>
          <p:nvPr>
            <p:ph idx="1"/>
            <p:extLst>
              <p:ext uri="{D42A27DB-BD31-4B8C-83A1-F6EECF244321}">
                <p14:modId xmlns:p14="http://schemas.microsoft.com/office/powerpoint/2010/main" val="75697750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431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06E1D-74E1-46FA-AC54-4D7A10E1A971}"/>
              </a:ext>
            </a:extLst>
          </p:cNvPr>
          <p:cNvSpPr>
            <a:spLocks noGrp="1"/>
          </p:cNvSpPr>
          <p:nvPr>
            <p:ph type="title"/>
          </p:nvPr>
        </p:nvSpPr>
        <p:spPr>
          <a:xfrm>
            <a:off x="6411685" y="624550"/>
            <a:ext cx="5127171" cy="2105203"/>
          </a:xfrm>
        </p:spPr>
        <p:txBody>
          <a:bodyPr>
            <a:normAutofit/>
          </a:bodyPr>
          <a:lstStyle/>
          <a:p>
            <a:r>
              <a:rPr lang="en-US" dirty="0"/>
              <a:t>Paycheck Protection Program </a:t>
            </a:r>
          </a:p>
        </p:txBody>
      </p:sp>
      <p:cxnSp>
        <p:nvCxnSpPr>
          <p:cNvPr id="8"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839B8BD3-0E3E-4659-B48A-35D166E371BF}"/>
              </a:ext>
            </a:extLst>
          </p:cNvPr>
          <p:cNvSpPr>
            <a:spLocks noGrp="1"/>
          </p:cNvSpPr>
          <p:nvPr>
            <p:ph idx="1"/>
          </p:nvPr>
        </p:nvSpPr>
        <p:spPr>
          <a:xfrm>
            <a:off x="6411684" y="2857870"/>
            <a:ext cx="5127172" cy="3011224"/>
          </a:xfrm>
        </p:spPr>
        <p:txBody>
          <a:bodyPr>
            <a:normAutofit/>
          </a:bodyPr>
          <a:lstStyle/>
          <a:p>
            <a:pPr>
              <a:buFont typeface="Wingdings" panose="05000000000000000000" pitchFamily="2" charset="2"/>
              <a:buChar char="§"/>
            </a:pPr>
            <a:r>
              <a:rPr lang="en-US" dirty="0"/>
              <a:t> Seaside School Consortium, Inc. benefited greatly from the $792,300 received on May 8, 2020.</a:t>
            </a:r>
          </a:p>
          <a:p>
            <a:pPr>
              <a:buFont typeface="Wingdings" panose="05000000000000000000" pitchFamily="2" charset="2"/>
              <a:buChar char="§"/>
            </a:pPr>
            <a:r>
              <a:rPr lang="en-US" dirty="0"/>
              <a:t> </a:t>
            </a:r>
            <a:r>
              <a:rPr lang="en-US" b="1" dirty="0"/>
              <a:t>Seaside received full forgiveness of the $792,300 on April 14, 2021.</a:t>
            </a:r>
          </a:p>
          <a:p>
            <a:pPr marL="0" indent="0">
              <a:buNone/>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9"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EE227827-162A-41B3-95D2-711CC5655943}"/>
              </a:ext>
            </a:extLst>
          </p:cNvPr>
          <p:cNvPicPr/>
          <p:nvPr/>
        </p:nvPicPr>
        <p:blipFill>
          <a:blip r:embed="rId3"/>
          <a:stretch>
            <a:fillRect/>
          </a:stretch>
        </p:blipFill>
        <p:spPr>
          <a:xfrm>
            <a:off x="11216640" y="15140"/>
            <a:ext cx="975360" cy="542925"/>
          </a:xfrm>
          <a:prstGeom prst="rect">
            <a:avLst/>
          </a:prstGeom>
        </p:spPr>
      </p:pic>
      <p:graphicFrame>
        <p:nvGraphicFramePr>
          <p:cNvPr id="5" name="Table 5">
            <a:extLst>
              <a:ext uri="{FF2B5EF4-FFF2-40B4-BE49-F238E27FC236}">
                <a16:creationId xmlns:a16="http://schemas.microsoft.com/office/drawing/2014/main" id="{B184CDB6-A8AE-43B0-9B03-6A8B8C561687}"/>
              </a:ext>
            </a:extLst>
          </p:cNvPr>
          <p:cNvGraphicFramePr>
            <a:graphicFrameLocks noGrp="1"/>
          </p:cNvGraphicFramePr>
          <p:nvPr>
            <p:extLst>
              <p:ext uri="{D42A27DB-BD31-4B8C-83A1-F6EECF244321}">
                <p14:modId xmlns:p14="http://schemas.microsoft.com/office/powerpoint/2010/main" val="2074659903"/>
              </p:ext>
            </p:extLst>
          </p:nvPr>
        </p:nvGraphicFramePr>
        <p:xfrm>
          <a:off x="643192" y="1763369"/>
          <a:ext cx="5451629" cy="3011224"/>
        </p:xfrm>
        <a:graphic>
          <a:graphicData uri="http://schemas.openxmlformats.org/drawingml/2006/table">
            <a:tbl>
              <a:tblPr firstRow="1" bandRow="1">
                <a:noFill/>
                <a:tableStyleId>{5C22544A-7EE6-4342-B048-85BDC9FD1C3A}</a:tableStyleId>
              </a:tblPr>
              <a:tblGrid>
                <a:gridCol w="1543037">
                  <a:extLst>
                    <a:ext uri="{9D8B030D-6E8A-4147-A177-3AD203B41FA5}">
                      <a16:colId xmlns:a16="http://schemas.microsoft.com/office/drawing/2014/main" val="1755562766"/>
                    </a:ext>
                  </a:extLst>
                </a:gridCol>
                <a:gridCol w="1941833">
                  <a:extLst>
                    <a:ext uri="{9D8B030D-6E8A-4147-A177-3AD203B41FA5}">
                      <a16:colId xmlns:a16="http://schemas.microsoft.com/office/drawing/2014/main" val="4286622851"/>
                    </a:ext>
                  </a:extLst>
                </a:gridCol>
                <a:gridCol w="1966759">
                  <a:extLst>
                    <a:ext uri="{9D8B030D-6E8A-4147-A177-3AD203B41FA5}">
                      <a16:colId xmlns:a16="http://schemas.microsoft.com/office/drawing/2014/main" val="4087053280"/>
                    </a:ext>
                  </a:extLst>
                </a:gridCol>
              </a:tblGrid>
              <a:tr h="1258971">
                <a:tc>
                  <a:txBody>
                    <a:bodyPr/>
                    <a:lstStyle/>
                    <a:p>
                      <a:r>
                        <a:rPr lang="en-US" sz="2200" b="1">
                          <a:solidFill>
                            <a:schemeClr val="tx1">
                              <a:lumMod val="75000"/>
                              <a:lumOff val="25000"/>
                            </a:schemeClr>
                          </a:solidFill>
                        </a:rPr>
                        <a:t>School </a:t>
                      </a:r>
                    </a:p>
                  </a:txBody>
                  <a:tcPr marL="220872" marR="165654" marT="110436" marB="11043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n-US" sz="2200" b="1">
                          <a:solidFill>
                            <a:schemeClr val="tx1">
                              <a:lumMod val="75000"/>
                              <a:lumOff val="25000"/>
                            </a:schemeClr>
                          </a:solidFill>
                        </a:rPr>
                        <a:t>PPP Amount Allocated  </a:t>
                      </a:r>
                    </a:p>
                  </a:txBody>
                  <a:tcPr marL="220872" marR="165654" marT="110436" marB="11043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n-US" sz="2200" b="1" dirty="0">
                          <a:solidFill>
                            <a:schemeClr val="tx1">
                              <a:lumMod val="75000"/>
                              <a:lumOff val="25000"/>
                            </a:schemeClr>
                          </a:solidFill>
                        </a:rPr>
                        <a:t>Purpose</a:t>
                      </a:r>
                    </a:p>
                  </a:txBody>
                  <a:tcPr marL="220872" marR="165654" marT="110436" marB="11043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425082059"/>
                  </a:ext>
                </a:extLst>
              </a:tr>
              <a:tr h="504325">
                <a:tc>
                  <a:txBody>
                    <a:bodyPr/>
                    <a:lstStyle/>
                    <a:p>
                      <a:r>
                        <a:rPr lang="en-US" sz="1600">
                          <a:solidFill>
                            <a:schemeClr val="tx1">
                              <a:lumMod val="75000"/>
                              <a:lumOff val="25000"/>
                            </a:schemeClr>
                          </a:solidFill>
                        </a:rPr>
                        <a:t>Beach</a:t>
                      </a:r>
                    </a:p>
                  </a:txBody>
                  <a:tcPr marL="220872" marR="165654" marT="110436" marB="110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600">
                          <a:solidFill>
                            <a:schemeClr val="tx1">
                              <a:lumMod val="75000"/>
                              <a:lumOff val="25000"/>
                            </a:schemeClr>
                          </a:solidFill>
                        </a:rPr>
                        <a:t>$443,325.46</a:t>
                      </a:r>
                    </a:p>
                  </a:txBody>
                  <a:tcPr marL="220872" marR="165654" marT="110436" marB="110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600">
                          <a:solidFill>
                            <a:schemeClr val="tx1">
                              <a:lumMod val="75000"/>
                              <a:lumOff val="25000"/>
                            </a:schemeClr>
                          </a:solidFill>
                        </a:rPr>
                        <a:t>Payroll</a:t>
                      </a:r>
                    </a:p>
                  </a:txBody>
                  <a:tcPr marL="220872" marR="165654" marT="110436" marB="110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955592094"/>
                  </a:ext>
                </a:extLst>
              </a:tr>
              <a:tr h="743603">
                <a:tc>
                  <a:txBody>
                    <a:bodyPr/>
                    <a:lstStyle/>
                    <a:p>
                      <a:r>
                        <a:rPr lang="en-US" sz="1600">
                          <a:solidFill>
                            <a:schemeClr val="tx1">
                              <a:lumMod val="75000"/>
                              <a:lumOff val="25000"/>
                            </a:schemeClr>
                          </a:solidFill>
                        </a:rPr>
                        <a:t>North</a:t>
                      </a:r>
                    </a:p>
                  </a:txBody>
                  <a:tcPr marL="220872" marR="165654" marT="110436" marB="110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600" dirty="0">
                          <a:solidFill>
                            <a:schemeClr val="tx1">
                              <a:lumMod val="75000"/>
                              <a:lumOff val="25000"/>
                            </a:schemeClr>
                          </a:solidFill>
                        </a:rPr>
                        <a:t>$242,580.46</a:t>
                      </a:r>
                    </a:p>
                  </a:txBody>
                  <a:tcPr marL="220872" marR="165654" marT="110436" marB="110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600">
                          <a:solidFill>
                            <a:schemeClr val="tx1">
                              <a:lumMod val="75000"/>
                              <a:lumOff val="25000"/>
                            </a:schemeClr>
                          </a:solidFill>
                        </a:rPr>
                        <a:t>Payroll, Benefits &amp; Utilities  </a:t>
                      </a:r>
                    </a:p>
                  </a:txBody>
                  <a:tcPr marL="220872" marR="165654" marT="110436" marB="1104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048680344"/>
                  </a:ext>
                </a:extLst>
              </a:tr>
              <a:tr h="504325">
                <a:tc>
                  <a:txBody>
                    <a:bodyPr/>
                    <a:lstStyle/>
                    <a:p>
                      <a:r>
                        <a:rPr lang="en-US" sz="1600">
                          <a:solidFill>
                            <a:schemeClr val="tx1">
                              <a:lumMod val="75000"/>
                              <a:lumOff val="25000"/>
                            </a:schemeClr>
                          </a:solidFill>
                        </a:rPr>
                        <a:t>Sea Turtle </a:t>
                      </a:r>
                    </a:p>
                  </a:txBody>
                  <a:tcPr marL="220872" marR="165654" marT="110436" marB="110436">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r>
                        <a:rPr lang="en-US" sz="1600">
                          <a:solidFill>
                            <a:schemeClr val="tx1">
                              <a:lumMod val="75000"/>
                              <a:lumOff val="25000"/>
                            </a:schemeClr>
                          </a:solidFill>
                        </a:rPr>
                        <a:t>$106,394.08</a:t>
                      </a:r>
                    </a:p>
                  </a:txBody>
                  <a:tcPr marL="220872" marR="165654" marT="110436" marB="110436">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r>
                        <a:rPr lang="en-US" sz="1600" dirty="0">
                          <a:solidFill>
                            <a:schemeClr val="tx1">
                              <a:lumMod val="75000"/>
                              <a:lumOff val="25000"/>
                            </a:schemeClr>
                          </a:solidFill>
                        </a:rPr>
                        <a:t>Payroll &amp; Benefits</a:t>
                      </a:r>
                    </a:p>
                  </a:txBody>
                  <a:tcPr marL="220872" marR="165654" marT="110436" marB="110436">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62418211"/>
                  </a:ext>
                </a:extLst>
              </a:tr>
            </a:tbl>
          </a:graphicData>
        </a:graphic>
      </p:graphicFrame>
    </p:spTree>
    <p:extLst>
      <p:ext uri="{BB962C8B-B14F-4D97-AF65-F5344CB8AC3E}">
        <p14:creationId xmlns:p14="http://schemas.microsoft.com/office/powerpoint/2010/main" val="145583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B5C96-EDC1-4762-BFB2-B20D6D58F992}"/>
              </a:ext>
            </a:extLst>
          </p:cNvPr>
          <p:cNvSpPr>
            <a:spLocks noGrp="1"/>
          </p:cNvSpPr>
          <p:nvPr>
            <p:ph type="title"/>
          </p:nvPr>
        </p:nvSpPr>
        <p:spPr>
          <a:xfrm>
            <a:off x="990932" y="286603"/>
            <a:ext cx="6750987" cy="1450757"/>
          </a:xfrm>
        </p:spPr>
        <p:txBody>
          <a:bodyPr>
            <a:normAutofit/>
          </a:bodyPr>
          <a:lstStyle/>
          <a:p>
            <a:r>
              <a:rPr lang="en-US">
                <a:solidFill>
                  <a:schemeClr val="accent2"/>
                </a:solidFill>
              </a:rPr>
              <a:t>Fundraising </a:t>
            </a:r>
          </a:p>
        </p:txBody>
      </p:sp>
      <p:sp>
        <p:nvSpPr>
          <p:cNvPr id="4" name="Content Placeholder 2">
            <a:extLst>
              <a:ext uri="{FF2B5EF4-FFF2-40B4-BE49-F238E27FC236}">
                <a16:creationId xmlns:a16="http://schemas.microsoft.com/office/drawing/2014/main" id="{37D89977-1248-42CF-8956-4474078703AC}"/>
              </a:ext>
            </a:extLst>
          </p:cNvPr>
          <p:cNvSpPr>
            <a:spLocks noGrp="1"/>
          </p:cNvSpPr>
          <p:nvPr>
            <p:ph idx="1"/>
          </p:nvPr>
        </p:nvSpPr>
        <p:spPr>
          <a:xfrm>
            <a:off x="1044204" y="2023962"/>
            <a:ext cx="6697715" cy="3845131"/>
          </a:xfrm>
        </p:spPr>
        <p:txBody>
          <a:bodyPr>
            <a:normAutofit/>
          </a:bodyPr>
          <a:lstStyle/>
          <a:p>
            <a:pPr>
              <a:buFont typeface="Wingdings" panose="05000000000000000000" pitchFamily="2" charset="2"/>
              <a:buChar char="§"/>
            </a:pPr>
            <a:r>
              <a:rPr lang="en-US" sz="1500" dirty="0"/>
              <a:t> Seaside Consortium has hired a new Marketing Director. </a:t>
            </a:r>
          </a:p>
          <a:p>
            <a:pPr>
              <a:buFont typeface="Wingdings" panose="05000000000000000000" pitchFamily="2" charset="2"/>
              <a:buChar char="§"/>
            </a:pPr>
            <a:r>
              <a:rPr lang="en-US" sz="1500" dirty="0"/>
              <a:t>Brittnie Thiel has a Bachelor Degree in Business Administration, and a passion for Waldorf education. T</a:t>
            </a:r>
            <a:r>
              <a:rPr lang="en-US" sz="1500" dirty="0">
                <a:effectLst/>
                <a:latin typeface="Calibri" panose="020F0502020204030204" pitchFamily="34" charset="0"/>
                <a:ea typeface="Calibri" panose="020F0502020204030204" pitchFamily="34" charset="0"/>
              </a:rPr>
              <a:t>wo of her children attend Seaside North</a:t>
            </a:r>
            <a:r>
              <a:rPr lang="en-US" sz="1500" dirty="0">
                <a:latin typeface="Calibri" panose="020F0502020204030204" pitchFamily="34" charset="0"/>
                <a:ea typeface="Calibri" panose="020F0502020204030204" pitchFamily="34" charset="0"/>
              </a:rPr>
              <a:t>, where she currently still holds her position as PTO president</a:t>
            </a:r>
            <a:r>
              <a:rPr lang="en-US" sz="1500" dirty="0">
                <a:effectLst/>
                <a:latin typeface="Calibri" panose="020F0502020204030204" pitchFamily="34" charset="0"/>
                <a:ea typeface="Calibri" panose="020F0502020204030204" pitchFamily="34" charset="0"/>
              </a:rPr>
              <a:t> </a:t>
            </a:r>
            <a:r>
              <a:rPr lang="en-US" sz="1500" dirty="0">
                <a:latin typeface="Calibri" panose="020F0502020204030204" pitchFamily="34" charset="0"/>
                <a:ea typeface="Calibri" panose="020F0502020204030204" pitchFamily="34" charset="0"/>
              </a:rPr>
              <a:t>as well. </a:t>
            </a:r>
            <a:r>
              <a:rPr lang="en-US" sz="1500" dirty="0">
                <a:effectLst/>
                <a:latin typeface="Calibri" panose="020F0502020204030204" pitchFamily="34" charset="0"/>
                <a:ea typeface="Calibri" panose="020F0502020204030204" pitchFamily="34" charset="0"/>
              </a:rPr>
              <a:t> </a:t>
            </a:r>
          </a:p>
          <a:p>
            <a:pPr>
              <a:buFont typeface="Wingdings" panose="05000000000000000000" pitchFamily="2" charset="2"/>
              <a:buChar char="§"/>
            </a:pPr>
            <a:r>
              <a:rPr lang="en-US" sz="1500" dirty="0"/>
              <a:t>During this 2021-2022 school year, Seaside Consortium will have 3 fundraising events:</a:t>
            </a:r>
          </a:p>
          <a:p>
            <a:pPr lvl="1">
              <a:buFont typeface="Wingdings" panose="05000000000000000000" pitchFamily="2" charset="2"/>
              <a:buChar char="§"/>
            </a:pPr>
            <a:r>
              <a:rPr lang="en-US" sz="1500" dirty="0"/>
              <a:t>Annual Giving Campaign </a:t>
            </a:r>
          </a:p>
          <a:p>
            <a:pPr lvl="1">
              <a:buFont typeface="Wingdings" panose="05000000000000000000" pitchFamily="2" charset="2"/>
              <a:buChar char="§"/>
            </a:pPr>
            <a:r>
              <a:rPr lang="en-US" sz="1500" dirty="0"/>
              <a:t>Winter Arts Market </a:t>
            </a:r>
          </a:p>
          <a:p>
            <a:pPr lvl="1">
              <a:buFont typeface="Wingdings" panose="05000000000000000000" pitchFamily="2" charset="2"/>
              <a:buChar char="§"/>
            </a:pPr>
            <a:r>
              <a:rPr lang="en-US" sz="1500" dirty="0"/>
              <a:t>Annual Spring Golf Tournament </a:t>
            </a:r>
          </a:p>
          <a:p>
            <a:pPr marL="201168" lvl="1" indent="0">
              <a:buNone/>
            </a:pPr>
            <a:endParaRPr lang="en-US" sz="1500" dirty="0"/>
          </a:p>
          <a:p>
            <a:pPr marL="201168" lvl="1" indent="0">
              <a:buNone/>
            </a:pPr>
            <a:r>
              <a:rPr lang="en-US" sz="1600" b="1" dirty="0"/>
              <a:t>Goal: $100,000</a:t>
            </a:r>
          </a:p>
          <a:p>
            <a:pPr>
              <a:buFont typeface="Wingdings" panose="05000000000000000000" pitchFamily="2" charset="2"/>
              <a:buChar char="§"/>
            </a:pPr>
            <a:endParaRPr lang="en-US" sz="1500" dirty="0"/>
          </a:p>
          <a:p>
            <a:pPr marL="0" indent="0">
              <a:buNone/>
            </a:pPr>
            <a:endParaRPr lang="en-US" sz="1500" dirty="0"/>
          </a:p>
          <a:p>
            <a:pPr marL="0" indent="0">
              <a:buNone/>
            </a:pPr>
            <a:endParaRPr lang="en-US" sz="1500" dirty="0"/>
          </a:p>
        </p:txBody>
      </p:sp>
      <p:sp>
        <p:nvSpPr>
          <p:cNvPr id="29" name="Rectangle 1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230F8121-3D71-4BE9-87BD-D6F4E85D33A2}"/>
              </a:ext>
            </a:extLst>
          </p:cNvPr>
          <p:cNvPicPr/>
          <p:nvPr/>
        </p:nvPicPr>
        <p:blipFill>
          <a:blip r:embed="rId3"/>
          <a:stretch>
            <a:fillRect/>
          </a:stretch>
        </p:blipFill>
        <p:spPr>
          <a:xfrm>
            <a:off x="10785513" y="15140"/>
            <a:ext cx="1406487" cy="940502"/>
          </a:xfrm>
          <a:prstGeom prst="rect">
            <a:avLst/>
          </a:prstGeom>
        </p:spPr>
      </p:pic>
    </p:spTree>
    <p:extLst>
      <p:ext uri="{BB962C8B-B14F-4D97-AF65-F5344CB8AC3E}">
        <p14:creationId xmlns:p14="http://schemas.microsoft.com/office/powerpoint/2010/main" val="71719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220FCF-5468-44F6-9C8F-E03AFBAE9519}"/>
              </a:ext>
            </a:extLst>
          </p:cNvPr>
          <p:cNvSpPr>
            <a:spLocks noGrp="1"/>
          </p:cNvSpPr>
          <p:nvPr>
            <p:ph type="title"/>
          </p:nvPr>
        </p:nvSpPr>
        <p:spPr>
          <a:xfrm>
            <a:off x="4974771" y="634946"/>
            <a:ext cx="6574972" cy="1450757"/>
          </a:xfrm>
        </p:spPr>
        <p:txBody>
          <a:bodyPr>
            <a:normAutofit/>
          </a:bodyPr>
          <a:lstStyle/>
          <a:p>
            <a:r>
              <a:rPr lang="en-US"/>
              <a:t>CARES ACT  ESSER II		</a:t>
            </a:r>
          </a:p>
        </p:txBody>
      </p:sp>
      <p:pic>
        <p:nvPicPr>
          <p:cNvPr id="16" name="Graphic 15" descr="Classroom">
            <a:extLst>
              <a:ext uri="{FF2B5EF4-FFF2-40B4-BE49-F238E27FC236}">
                <a16:creationId xmlns:a16="http://schemas.microsoft.com/office/drawing/2014/main" id="{7F8554C1-B4AC-4D9D-A6FB-B9F422432E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cxnSp>
        <p:nvCxnSpPr>
          <p:cNvPr id="21" name="Straight Connector 2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699E5B-F483-431D-AC5C-472AA6EF2B3C}"/>
              </a:ext>
            </a:extLst>
          </p:cNvPr>
          <p:cNvSpPr>
            <a:spLocks noGrp="1"/>
          </p:cNvSpPr>
          <p:nvPr>
            <p:ph idx="1"/>
          </p:nvPr>
        </p:nvSpPr>
        <p:spPr>
          <a:xfrm>
            <a:off x="4974769" y="2198914"/>
            <a:ext cx="6574973" cy="3670180"/>
          </a:xfrm>
        </p:spPr>
        <p:txBody>
          <a:bodyPr>
            <a:normAutofit/>
          </a:bodyPr>
          <a:lstStyle/>
          <a:p>
            <a:pPr>
              <a:buFont typeface="Wingdings" panose="05000000000000000000" pitchFamily="2" charset="2"/>
              <a:buChar char="§"/>
            </a:pPr>
            <a:r>
              <a:rPr lang="en-US" dirty="0"/>
              <a:t>A second round of ESSER (Elementary &amp; Secondary School Emergency Relief) funds are now available to our schools to help bridge the education gaps our students are experiencing as a result of the pandemic.</a:t>
            </a:r>
          </a:p>
          <a:p>
            <a:pPr>
              <a:buFont typeface="Wingdings" panose="05000000000000000000" pitchFamily="2" charset="2"/>
              <a:buChar char="§"/>
            </a:pPr>
            <a:r>
              <a:rPr lang="en-US" dirty="0"/>
              <a:t>Our Beach school has approximately $406,000 available for more robust technology, academic acceleration assets, enrollment/attendance assistance, and professional &amp; technical services and supplies to mitigate Covid.</a:t>
            </a:r>
          </a:p>
        </p:txBody>
      </p:sp>
      <p:sp>
        <p:nvSpPr>
          <p:cNvPr id="23" name="Rectangle 2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727317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B76F9D2A65E43B06FEA0060D99019" ma:contentTypeVersion="36" ma:contentTypeDescription="Create a new document." ma:contentTypeScope="" ma:versionID="4d3edb315d81aaf7b8b0507ae2e76c5a">
  <xsd:schema xmlns:xsd="http://www.w3.org/2001/XMLSchema" xmlns:xs="http://www.w3.org/2001/XMLSchema" xmlns:p="http://schemas.microsoft.com/office/2006/metadata/properties" xmlns:ns3="b992e3cc-cd6f-492f-96cb-48425170a556" xmlns:ns4="8e027f6d-27b4-4e64-abd1-69feed6d426d" targetNamespace="http://schemas.microsoft.com/office/2006/metadata/properties" ma:root="true" ma:fieldsID="c99d2c68e0b783cc14f2074ae1beb207" ns3:_="" ns4:_="">
    <xsd:import namespace="b992e3cc-cd6f-492f-96cb-48425170a556"/>
    <xsd:import namespace="8e027f6d-27b4-4e64-abd1-69feed6d426d"/>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Leaders" minOccurs="0"/>
                <xsd:element ref="ns3:Members" minOccurs="0"/>
                <xsd:element ref="ns3:Member_Groups" minOccurs="0"/>
                <xsd:element ref="ns3:Invited_Leaders" minOccurs="0"/>
                <xsd:element ref="ns3:Invited_Members" minOccurs="0"/>
                <xsd:element ref="ns3:Self_Registration_Enabled" minOccurs="0"/>
                <xsd:element ref="ns3:Has_Leaders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Teachers" minOccurs="0"/>
                <xsd:element ref="ns3:Students" minOccurs="0"/>
                <xsd:element ref="ns3:Student_Groups" minOccurs="0"/>
                <xsd:element ref="ns3:Invited_Teachers" minOccurs="0"/>
                <xsd:element ref="ns3:Invited_Students" minOccurs="0"/>
                <xsd:element ref="ns3:Has_Teacher_Only_SectionGroup"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2e3cc-cd6f-492f-96cb-48425170a5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Leaders" ma:index="18"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9"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0"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1" nillable="true" ma:displayName="Invited Leaders" ma:internalName="Invited_Leaders">
      <xsd:simpleType>
        <xsd:restriction base="dms:Note">
          <xsd:maxLength value="255"/>
        </xsd:restriction>
      </xsd:simpleType>
    </xsd:element>
    <xsd:element name="Invited_Members" ma:index="22" nillable="true" ma:displayName="Invited Members" ma:internalName="Invited_Member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Leaders_Only_SectionGroup" ma:index="24" nillable="true" ma:displayName="Has Leaders Only SectionGroup" ma:internalName="Has_Leaders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IsNotebookLocked" ma:index="26" nillable="true" ma:displayName="Is Notebook Locked" ma:internalName="IsNotebookLocked">
      <xsd:simpleType>
        <xsd:restriction base="dms:Boolea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Has_Teacher_Only_SectionGroup" ma:index="35" nillable="true" ma:displayName="Has Teacher Only SectionGroup" ma:internalName="Has_Teacher_Only_SectionGroup">
      <xsd:simpleType>
        <xsd:restriction base="dms:Boolean"/>
      </xsd:simpleType>
    </xsd:element>
    <xsd:element name="MediaServiceAutoTags" ma:index="36" nillable="true" ma:displayName="Tags" ma:internalName="MediaServiceAutoTags"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DateTaken" ma:index="38" nillable="true" ma:displayName="MediaServiceDateTaken" ma:hidden="true" ma:internalName="MediaServiceDateTaken"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Location" ma:index="41" nillable="true" ma:displayName="Location" ma:internalName="MediaServiceLocation"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027f6d-27b4-4e64-abd1-69feed6d426d"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element name="SharingHintHash" ma:index="2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ultureName xmlns="b992e3cc-cd6f-492f-96cb-48425170a556" xsi:nil="true"/>
    <Owner xmlns="b992e3cc-cd6f-492f-96cb-48425170a556">
      <UserInfo>
        <DisplayName/>
        <AccountId xsi:nil="true"/>
        <AccountType/>
      </UserInfo>
    </Owner>
    <Students xmlns="b992e3cc-cd6f-492f-96cb-48425170a556">
      <UserInfo>
        <DisplayName/>
        <AccountId xsi:nil="true"/>
        <AccountType/>
      </UserInfo>
    </Students>
    <Student_Groups xmlns="b992e3cc-cd6f-492f-96cb-48425170a556">
      <UserInfo>
        <DisplayName/>
        <AccountId xsi:nil="true"/>
        <AccountType/>
      </UserInfo>
    </Student_Groups>
    <DefaultSectionNames xmlns="b992e3cc-cd6f-492f-96cb-48425170a556" xsi:nil="true"/>
    <Invited_Members xmlns="b992e3cc-cd6f-492f-96cb-48425170a556" xsi:nil="true"/>
    <Is_Collaboration_Space_Locked xmlns="b992e3cc-cd6f-492f-96cb-48425170a556" xsi:nil="true"/>
    <Invited_Students xmlns="b992e3cc-cd6f-492f-96cb-48425170a556" xsi:nil="true"/>
    <Leaders xmlns="b992e3cc-cd6f-492f-96cb-48425170a556">
      <UserInfo>
        <DisplayName/>
        <AccountId xsi:nil="true"/>
        <AccountType/>
      </UserInfo>
    </Leaders>
    <Member_Groups xmlns="b992e3cc-cd6f-492f-96cb-48425170a556">
      <UserInfo>
        <DisplayName/>
        <AccountId xsi:nil="true"/>
        <AccountType/>
      </UserInfo>
    </Member_Groups>
    <Has_Teacher_Only_SectionGroup xmlns="b992e3cc-cd6f-492f-96cb-48425170a556" xsi:nil="true"/>
    <FolderType xmlns="b992e3cc-cd6f-492f-96cb-48425170a556" xsi:nil="true"/>
    <Self_Registration_Enabled xmlns="b992e3cc-cd6f-492f-96cb-48425170a556" xsi:nil="true"/>
    <TeamsChannelId xmlns="b992e3cc-cd6f-492f-96cb-48425170a556" xsi:nil="true"/>
    <Teachers xmlns="b992e3cc-cd6f-492f-96cb-48425170a556">
      <UserInfo>
        <DisplayName/>
        <AccountId xsi:nil="true"/>
        <AccountType/>
      </UserInfo>
    </Teachers>
    <Templates xmlns="b992e3cc-cd6f-492f-96cb-48425170a556" xsi:nil="true"/>
    <Members xmlns="b992e3cc-cd6f-492f-96cb-48425170a556">
      <UserInfo>
        <DisplayName/>
        <AccountId xsi:nil="true"/>
        <AccountType/>
      </UserInfo>
    </Members>
    <Has_Leaders_Only_SectionGroup xmlns="b992e3cc-cd6f-492f-96cb-48425170a556" xsi:nil="true"/>
    <AppVersion xmlns="b992e3cc-cd6f-492f-96cb-48425170a556" xsi:nil="true"/>
    <Invited_Leaders xmlns="b992e3cc-cd6f-492f-96cb-48425170a556" xsi:nil="true"/>
    <NotebookType xmlns="b992e3cc-cd6f-492f-96cb-48425170a556" xsi:nil="true"/>
    <IsNotebookLocked xmlns="b992e3cc-cd6f-492f-96cb-48425170a556" xsi:nil="true"/>
    <Invited_Teachers xmlns="b992e3cc-cd6f-492f-96cb-48425170a556" xsi:nil="true"/>
  </documentManagement>
</p:properties>
</file>

<file path=customXml/itemProps1.xml><?xml version="1.0" encoding="utf-8"?>
<ds:datastoreItem xmlns:ds="http://schemas.openxmlformats.org/officeDocument/2006/customXml" ds:itemID="{8F069BC1-D43D-4793-BA3D-2A38EAEFC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92e3cc-cd6f-492f-96cb-48425170a556"/>
    <ds:schemaRef ds:uri="8e027f6d-27b4-4e64-abd1-69feed6d42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29AA6A-40CF-4F87-A3A7-83D80B8EEA8A}">
  <ds:schemaRefs>
    <ds:schemaRef ds:uri="http://schemas.microsoft.com/sharepoint/v3/contenttype/forms"/>
  </ds:schemaRefs>
</ds:datastoreItem>
</file>

<file path=customXml/itemProps3.xml><?xml version="1.0" encoding="utf-8"?>
<ds:datastoreItem xmlns:ds="http://schemas.openxmlformats.org/officeDocument/2006/customXml" ds:itemID="{8661D56C-92A7-4814-93D2-F9F825E25E19}">
  <ds:schemaRefs>
    <ds:schemaRef ds:uri="http://schemas.openxmlformats.org/package/2006/metadata/core-properties"/>
    <ds:schemaRef ds:uri="http://schemas.microsoft.com/office/2006/metadata/properties"/>
    <ds:schemaRef ds:uri="http://purl.org/dc/dcmitype/"/>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8e027f6d-27b4-4e64-abd1-69feed6d426d"/>
    <ds:schemaRef ds:uri="b992e3cc-cd6f-492f-96cb-48425170a556"/>
  </ds:schemaRefs>
</ds:datastoreItem>
</file>

<file path=docProps/app.xml><?xml version="1.0" encoding="utf-8"?>
<Properties xmlns="http://schemas.openxmlformats.org/officeDocument/2006/extended-properties" xmlns:vt="http://schemas.openxmlformats.org/officeDocument/2006/docPropsVTypes">
  <TotalTime>638</TotalTime>
  <Words>966</Words>
  <Application>Microsoft Office PowerPoint</Application>
  <PresentationFormat>Widescreen</PresentationFormat>
  <Paragraphs>200</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Retrospect</vt:lpstr>
      <vt:lpstr>Seaside Charter Beach</vt:lpstr>
      <vt:lpstr>Agenda</vt:lpstr>
      <vt:lpstr>Vision &amp; Mission</vt:lpstr>
      <vt:lpstr>Seaside Consortium</vt:lpstr>
      <vt:lpstr>Leadership</vt:lpstr>
      <vt:lpstr>COVID Pandemic</vt:lpstr>
      <vt:lpstr>Paycheck Protection Program </vt:lpstr>
      <vt:lpstr>Fundraising </vt:lpstr>
      <vt:lpstr>CARES ACT  ESSER II  </vt:lpstr>
      <vt:lpstr>Enrollment as of October 2021</vt:lpstr>
      <vt:lpstr>Academic Results – 2020-2021</vt:lpstr>
      <vt:lpstr>Audit  2020-2021</vt:lpstr>
      <vt:lpstr>Audit  2020-2021</vt:lpstr>
      <vt:lpstr>Audit  2020-2021</vt:lpstr>
      <vt:lpstr>Audit  2020-2021</vt:lpstr>
      <vt:lpstr>Days Cash on Hand and Debt Service Coverage Ratio</vt:lpstr>
      <vt:lpstr>2021-2022 Budget</vt:lpstr>
      <vt:lpstr>PowerPoint Presentation</vt:lpstr>
      <vt:lpstr>Question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Bookkeeping Team</dc:creator>
  <cp:lastModifiedBy>Tommye</cp:lastModifiedBy>
  <cp:revision>25</cp:revision>
  <dcterms:created xsi:type="dcterms:W3CDTF">2020-10-16T18:40:19Z</dcterms:created>
  <dcterms:modified xsi:type="dcterms:W3CDTF">2021-11-18T17:59:53Z</dcterms:modified>
</cp:coreProperties>
</file>